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04" r:id="rId2"/>
    <p:sldId id="256" r:id="rId3"/>
    <p:sldId id="257" r:id="rId4"/>
    <p:sldId id="258" r:id="rId5"/>
    <p:sldId id="259" r:id="rId6"/>
    <p:sldId id="260" r:id="rId7"/>
    <p:sldId id="261" r:id="rId8"/>
    <p:sldId id="262" r:id="rId9"/>
    <p:sldId id="263"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302" r:id="rId24"/>
    <p:sldId id="280" r:id="rId25"/>
    <p:sldId id="281" r:id="rId26"/>
    <p:sldId id="282" r:id="rId27"/>
    <p:sldId id="303" r:id="rId28"/>
    <p:sldId id="283" r:id="rId29"/>
    <p:sldId id="286" r:id="rId30"/>
    <p:sldId id="307"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5" autoAdjust="0"/>
    <p:restoredTop sz="94660"/>
  </p:normalViewPr>
  <p:slideViewPr>
    <p:cSldViewPr>
      <p:cViewPr varScale="1">
        <p:scale>
          <a:sx n="91" d="100"/>
          <a:sy n="91" d="100"/>
        </p:scale>
        <p:origin x="882" y="9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411864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9D11B-6D71-4001-A0A6-DFC55E5E738A}" type="slidenum">
              <a:rPr lang="sv-SE" smtClean="0"/>
              <a:pPr/>
              <a:t>17</a:t>
            </a:fld>
            <a:endParaRPr lang="sv-SE"/>
          </a:p>
        </p:txBody>
      </p:sp>
    </p:spTree>
    <p:extLst>
      <p:ext uri="{BB962C8B-B14F-4D97-AF65-F5344CB8AC3E}">
        <p14:creationId xmlns:p14="http://schemas.microsoft.com/office/powerpoint/2010/main" val="115200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77192D28-03EC-4181-8F11-78B5DEC8D394}"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2AE91D55-80F0-43B1-9364-FB9D633A5D07}"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DDB38C2-DDC0-4A44-A6DC-5C605F6D835B}" type="slidenum">
              <a:rPr lang="sv-SE" smtClean="0"/>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FB1E0959-D75C-4FCE-97D5-296F3698B3F0}"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33422B02-3D37-4B48-AA7D-77662A007CB8}"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610C3EF-8899-4A62-8516-A19FB1CE4E46}"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C99B8F88-9F71-466D-9BF4-8EA92C3D1F58}"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B6A5F036-0145-4FC5-AB7D-BAA5BC4BBFD7}"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C3AA5D36-6EDC-4C39-845B-35CBCB0FB056}"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2F513625-E51B-4772-8385-23EBAB1F7801}"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8050312-EBF1-41C9-9BC2-0364AA0D867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oping.se/"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mjolby.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187624" y="1844824"/>
            <a:ext cx="6912768" cy="1569660"/>
          </a:xfrm>
          <a:prstGeom prst="rect">
            <a:avLst/>
          </a:prstGeom>
          <a:noFill/>
        </p:spPr>
        <p:txBody>
          <a:bodyPr>
            <a:spAutoFit/>
          </a:bodyPr>
          <a:lstStyle/>
          <a:p>
            <a:pPr algn="ctr">
              <a:defRPr/>
            </a:pPr>
            <a:r>
              <a:rPr lang="ti-ER" sz="9600" dirty="0">
                <a:solidFill>
                  <a:schemeClr val="tx2"/>
                </a:solidFill>
                <a:ea typeface="Tahoma" pitchFamily="34" charset="0"/>
                <a:cs typeface="Tahoma" pitchFamily="34" charset="0"/>
              </a:rPr>
              <a:t>ኢንተርነት</a:t>
            </a:r>
            <a:endParaRPr lang="sv-SE" sz="1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Tahoma" pitchFamily="34" charset="0"/>
              <a:cs typeface="Tahoma" pitchFamily="34" charset="0"/>
            </a:endParaRPr>
          </a:p>
        </p:txBody>
      </p:sp>
      <p:pic>
        <p:nvPicPr>
          <p:cNvPr id="5" name="Bildobjekt 4">
            <a:extLst>
              <a:ext uri="{FF2B5EF4-FFF2-40B4-BE49-F238E27FC236}">
                <a16:creationId xmlns:a16="http://schemas.microsoft.com/office/drawing/2014/main" id="{FA2123AF-FE92-4A6B-B80F-F19D30452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7544" y="0"/>
            <a:ext cx="8229600" cy="980728"/>
          </a:xfrm>
        </p:spPr>
        <p:txBody>
          <a:bodyPr/>
          <a:lstStyle/>
          <a:p>
            <a:pPr algn="l" rtl="1" eaLnBrk="1" hangingPunct="1">
              <a:defRPr/>
            </a:pPr>
            <a:r>
              <a:rPr lang="ti-ER" dirty="0">
                <a:solidFill>
                  <a:schemeClr val="tx2"/>
                </a:solidFill>
                <a:latin typeface="Tahoma" pitchFamily="34" charset="0"/>
                <a:ea typeface="Tahoma" pitchFamily="34" charset="0"/>
                <a:cs typeface="Tahoma" pitchFamily="34" charset="0"/>
              </a:rPr>
              <a:t>ፍቱዋት ኣርእ</a:t>
            </a:r>
            <a:r>
              <a:rPr lang="ti-ER" dirty="0">
                <a:latin typeface="Tahoma" pitchFamily="34" charset="0"/>
                <a:ea typeface="Tahoma" pitchFamily="34" charset="0"/>
                <a:cs typeface="Tahoma" pitchFamily="34" charset="0"/>
              </a:rPr>
              <a:t>ስታት</a:t>
            </a:r>
            <a:endParaRPr lang="sv-SE" dirty="0">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357188" y="764704"/>
            <a:ext cx="8229600" cy="2288059"/>
          </a:xfrm>
        </p:spPr>
        <p:txBody>
          <a:bodyPr/>
          <a:lstStyle/>
          <a:p>
            <a:pPr>
              <a:buNone/>
              <a:defRPr/>
            </a:pPr>
            <a:r>
              <a:rPr lang="sv-SE" sz="2800" dirty="0">
                <a:latin typeface="Tahoma" pitchFamily="34" charset="0"/>
                <a:ea typeface="Tahoma" pitchFamily="34" charset="0"/>
                <a:cs typeface="Tahoma" pitchFamily="34" charset="0"/>
              </a:rPr>
              <a:t> </a:t>
            </a:r>
            <a:r>
              <a:rPr lang="ti-ER" sz="2800" dirty="0">
                <a:latin typeface="Tahoma" pitchFamily="34" charset="0"/>
                <a:ea typeface="Tahoma" pitchFamily="34" charset="0"/>
                <a:cs typeface="Tahoma" pitchFamily="34" charset="0"/>
              </a:rPr>
              <a:t>እዚ መሳርሒ እዚ ብብዝሒ እትበጽሖም ኣርእስቲ መርበብ ሓበሬታታት ዘርኢ ማህደር ኢዩ፡ </a:t>
            </a:r>
            <a:endParaRPr lang="sv-SE" sz="2800" dirty="0">
              <a:latin typeface="Tahoma" pitchFamily="34" charset="0"/>
              <a:ea typeface="Tahoma" pitchFamily="34" charset="0"/>
              <a:cs typeface="Tahoma" pitchFamily="34" charset="0"/>
            </a:endParaRPr>
          </a:p>
        </p:txBody>
      </p:sp>
      <p:pic>
        <p:nvPicPr>
          <p:cNvPr id="26627" name="Picture 7"/>
          <p:cNvPicPr>
            <a:picLocks noGrp="1" noChangeAspect="1" noChangeArrowheads="1"/>
          </p:cNvPicPr>
          <p:nvPr>
            <p:ph sz="half" idx="2"/>
          </p:nvPr>
        </p:nvPicPr>
        <p:blipFill>
          <a:blip r:embed="rId2" cstate="print"/>
          <a:srcRect/>
          <a:stretch>
            <a:fillRect/>
          </a:stretch>
        </p:blipFill>
        <p:spPr>
          <a:xfrm>
            <a:off x="2339752" y="1772816"/>
            <a:ext cx="5400675" cy="1009650"/>
          </a:xfrm>
        </p:spPr>
      </p:pic>
      <p:sp>
        <p:nvSpPr>
          <p:cNvPr id="5" name="Rectangle 4"/>
          <p:cNvSpPr txBox="1">
            <a:spLocks noChangeArrowheads="1"/>
          </p:cNvSpPr>
          <p:nvPr/>
        </p:nvSpPr>
        <p:spPr bwMode="auto">
          <a:xfrm>
            <a:off x="251520" y="2132856"/>
            <a:ext cx="8517632" cy="1371600"/>
          </a:xfrm>
          <a:prstGeom prst="rect">
            <a:avLst/>
          </a:prstGeom>
          <a:noFill/>
          <a:ln w="9525">
            <a:noFill/>
            <a:miter lim="800000"/>
            <a:headEnd/>
            <a:tailEnd/>
          </a:ln>
          <a:effectLst/>
        </p:spPr>
        <p:txBody>
          <a:bodyPr anchor="ctr"/>
          <a:lstStyle/>
          <a:p>
            <a:pPr rtl="1">
              <a:defRPr/>
            </a:pPr>
            <a:r>
              <a:rPr lang="sv-SE" sz="4400" kern="0" dirty="0">
                <a:solidFill>
                  <a:schemeClr val="tx2"/>
                </a:solidFill>
                <a:ea typeface="Tahoma" pitchFamily="34" charset="0"/>
                <a:cs typeface="Tahoma" pitchFamily="34" charset="0"/>
              </a:rPr>
              <a:t>		 </a:t>
            </a:r>
            <a:r>
              <a:rPr lang="ti-ER" sz="4400" kern="0" dirty="0">
                <a:solidFill>
                  <a:schemeClr val="tx2"/>
                </a:solidFill>
                <a:ea typeface="Tahoma" pitchFamily="34" charset="0"/>
                <a:cs typeface="Tahoma" pitchFamily="34" charset="0"/>
              </a:rPr>
              <a:t>ዓቐን ወይ ምልት ቦታ </a:t>
            </a:r>
            <a:endParaRPr lang="sv-SE" sz="4400" kern="0" dirty="0">
              <a:solidFill>
                <a:schemeClr val="tx2"/>
              </a:solidFill>
              <a:effectLst>
                <a:outerShdw blurRad="38100" dist="38100" dir="2700000" algn="tl">
                  <a:srgbClr val="000000"/>
                </a:outerShdw>
              </a:effectLst>
              <a:ea typeface="Tahoma" pitchFamily="34" charset="0"/>
              <a:cs typeface="Tahoma" pitchFamily="34" charset="0"/>
            </a:endParaRPr>
          </a:p>
        </p:txBody>
      </p:sp>
      <p:pic>
        <p:nvPicPr>
          <p:cNvPr id="6" name="Picture 7"/>
          <p:cNvPicPr>
            <a:picLocks noChangeAspect="1" noChangeArrowheads="1"/>
          </p:cNvPicPr>
          <p:nvPr/>
        </p:nvPicPr>
        <p:blipFill>
          <a:blip r:embed="rId3" cstate="print"/>
          <a:srcRect/>
          <a:stretch>
            <a:fillRect/>
          </a:stretch>
        </p:blipFill>
        <p:spPr bwMode="auto">
          <a:xfrm>
            <a:off x="251520" y="4941168"/>
            <a:ext cx="8712200" cy="873125"/>
          </a:xfrm>
          <a:prstGeom prst="rect">
            <a:avLst/>
          </a:prstGeom>
          <a:noFill/>
          <a:ln w="9525">
            <a:noFill/>
            <a:miter lim="800000"/>
            <a:headEnd/>
            <a:tailEnd/>
          </a:ln>
        </p:spPr>
      </p:pic>
      <p:sp>
        <p:nvSpPr>
          <p:cNvPr id="7" name="Rectangle 5"/>
          <p:cNvSpPr txBox="1">
            <a:spLocks noChangeArrowheads="1"/>
          </p:cNvSpPr>
          <p:nvPr/>
        </p:nvSpPr>
        <p:spPr bwMode="auto">
          <a:xfrm>
            <a:off x="0" y="3212976"/>
            <a:ext cx="8443912" cy="1659632"/>
          </a:xfrm>
          <a:prstGeom prst="rect">
            <a:avLst/>
          </a:prstGeom>
          <a:noFill/>
          <a:ln w="9525">
            <a:noFill/>
            <a:miter lim="800000"/>
            <a:headEnd/>
            <a:tailEnd/>
          </a:ln>
          <a:effectLst/>
        </p:spPr>
        <p:txBody>
          <a:bodyPr/>
          <a:lstStyle/>
          <a:p>
            <a:pPr marL="800100" lvl="1" indent="-342900">
              <a:spcBef>
                <a:spcPct val="20000"/>
              </a:spcBef>
              <a:buClr>
                <a:schemeClr val="hlink"/>
              </a:buClr>
              <a:buSzPct val="65000"/>
              <a:defRPr/>
            </a:pPr>
            <a:r>
              <a:rPr lang="ti-ER" sz="2800" kern="0" dirty="0">
                <a:ea typeface="Tahoma" pitchFamily="34" charset="0"/>
                <a:cs typeface="Tahoma" pitchFamily="34" charset="0"/>
              </a:rPr>
              <a:t>ኣብ ታሕተዋይ ክፋል ናይ ሓደ ገጽ መርበብ ሓበሬታ ክንደይ ዝኣክል ተጻዒኑ ከምዘሎ ክትዕዘብ ዘኽእለካ መዐቀኒ ኢዩ፡</a:t>
            </a:r>
            <a:r>
              <a:rPr lang="sv-SE" sz="2800" kern="0" dirty="0">
                <a:ea typeface="Tahoma" pitchFamily="34" charset="0"/>
                <a:cs typeface="Tahoma" pitchFamily="34" charset="0"/>
              </a:rPr>
              <a:t> </a:t>
            </a:r>
            <a:r>
              <a:rPr lang="ti-ER" sz="2800" kern="0" dirty="0">
                <a:ea typeface="Tahoma" pitchFamily="34" charset="0"/>
                <a:cs typeface="Tahoma" pitchFamily="34" charset="0"/>
              </a:rPr>
              <a:t>እታ ናይ መርኣይት ዓቐን ቦታ ብምልእታ ቆጽለወይቲ ምስኮነት እቲ ዝደለኻዮ ሓበሬታ ብግቡእ ተጻዒኑ ማለት ኢዩ፡፡</a:t>
            </a:r>
            <a:endParaRPr lang="sv-SE" sz="2800" kern="0"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5"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457200" y="0"/>
            <a:ext cx="8229600" cy="1341438"/>
          </a:xfrm>
        </p:spPr>
        <p:txBody>
          <a:bodyPr>
            <a:normAutofit fontScale="92500" lnSpcReduction="10000"/>
          </a:bodyPr>
          <a:lstStyle/>
          <a:p>
            <a:pPr algn="l" eaLnBrk="1" hangingPunct="1">
              <a:buNone/>
              <a:defRPr/>
            </a:pPr>
            <a:r>
              <a:rPr lang="ti-ER" sz="2400" dirty="0">
                <a:latin typeface="Tahoma" pitchFamily="34" charset="0"/>
                <a:ea typeface="Tahoma" pitchFamily="34" charset="0"/>
                <a:cs typeface="Tahoma" pitchFamily="34" charset="0"/>
              </a:rPr>
              <a:t>ናይ ሓበሬታታት ቦታ ክትሽፍንን ክትቀለን ይከኣል ኢዩ፡ </a:t>
            </a:r>
            <a:r>
              <a:rPr lang="ti-ER" sz="2400" b="1" dirty="0">
                <a:latin typeface="Tahoma" pitchFamily="34" charset="0"/>
                <a:ea typeface="Tahoma" pitchFamily="34" charset="0"/>
                <a:cs typeface="Tahoma" pitchFamily="34" charset="0"/>
              </a:rPr>
              <a:t>ዝርዝር ሓበሬታ ኣርኢ ዝብል ጠውቅ</a:t>
            </a:r>
            <a:r>
              <a:rPr lang="sv-SE" sz="2400" dirty="0">
                <a:latin typeface="Tahoma" pitchFamily="34" charset="0"/>
                <a:ea typeface="Tahoma" pitchFamily="34" charset="0"/>
                <a:cs typeface="Tahoma" pitchFamily="34" charset="0"/>
              </a:rPr>
              <a:t>, </a:t>
            </a:r>
            <a:r>
              <a:rPr lang="ti-ER" sz="2400" dirty="0">
                <a:latin typeface="Tahoma" pitchFamily="34" charset="0"/>
                <a:ea typeface="Tahoma" pitchFamily="34" charset="0"/>
                <a:cs typeface="Tahoma" pitchFamily="34" charset="0"/>
              </a:rPr>
              <a:t>ኣርእስቲ ናይ ሓደ መርበብ ሓበሬታ መሪጽካ ድማ እቲ ክትከፍቶ/ክትሽፍኖ ዝደለኻ ምረጽ፡</a:t>
            </a:r>
            <a:r>
              <a:rPr lang="sv-SE" sz="2400" dirty="0">
                <a:latin typeface="Tahoma" pitchFamily="34" charset="0"/>
                <a:ea typeface="Tahoma" pitchFamily="34" charset="0"/>
                <a:cs typeface="Tahoma" pitchFamily="34" charset="0"/>
              </a:rPr>
              <a:t> </a:t>
            </a:r>
            <a:r>
              <a:rPr lang="ti-ER" sz="2400" dirty="0">
                <a:latin typeface="Tahoma" pitchFamily="34" charset="0"/>
                <a:ea typeface="Tahoma" pitchFamily="34" charset="0"/>
                <a:cs typeface="Tahoma" pitchFamily="34" charset="0"/>
              </a:rPr>
              <a:t>ሓደ ናይ ቅኑዕ ምልክት እቲ ገጽ ተኸፊቱ ከም ዘሎ ይሕብር፡</a:t>
            </a:r>
            <a:endParaRPr lang="sv-SE" sz="2400" dirty="0">
              <a:latin typeface="Tahoma" pitchFamily="34" charset="0"/>
              <a:ea typeface="Tahoma" pitchFamily="34" charset="0"/>
              <a:cs typeface="Tahoma" pitchFamily="34" charset="0"/>
            </a:endParaRPr>
          </a:p>
        </p:txBody>
      </p:sp>
      <p:pic>
        <p:nvPicPr>
          <p:cNvPr id="14339" name="Picture 7"/>
          <p:cNvPicPr>
            <a:picLocks noGrp="1" noChangeAspect="1" noChangeArrowheads="1"/>
          </p:cNvPicPr>
          <p:nvPr>
            <p:ph sz="half" idx="2"/>
          </p:nvPr>
        </p:nvPicPr>
        <p:blipFill>
          <a:blip r:embed="rId2" cstate="print"/>
          <a:srcRect/>
          <a:stretch>
            <a:fillRect/>
          </a:stretch>
        </p:blipFill>
        <p:spPr>
          <a:xfrm>
            <a:off x="457200" y="1341438"/>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251520" y="1"/>
            <a:ext cx="8435280" cy="476671"/>
          </a:xfrm>
        </p:spPr>
        <p:txBody>
          <a:bodyPr>
            <a:normAutofit/>
          </a:bodyPr>
          <a:lstStyle/>
          <a:p>
            <a:pPr algn="l" rtl="1" eaLnBrk="1" hangingPunct="1">
              <a:defRPr/>
            </a:pPr>
            <a:r>
              <a:rPr lang="ti-ER" sz="2400" dirty="0">
                <a:solidFill>
                  <a:schemeClr val="tx2"/>
                </a:solidFill>
                <a:latin typeface="Tahoma" pitchFamily="34" charset="0"/>
                <a:ea typeface="Tahoma" pitchFamily="34" charset="0"/>
                <a:cs typeface="Tahoma" pitchFamily="34" charset="0"/>
              </a:rPr>
              <a:t>መበገሲ ገጽ/ቤት</a:t>
            </a:r>
            <a:endParaRPr lang="sv-SE"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251520" y="476672"/>
            <a:ext cx="8784976" cy="1583903"/>
          </a:xfrm>
        </p:spPr>
        <p:txBody>
          <a:bodyPr>
            <a:normAutofit/>
          </a:bodyPr>
          <a:lstStyle/>
          <a:p>
            <a:pPr algn="l" eaLnBrk="1" hangingPunct="1">
              <a:lnSpc>
                <a:spcPct val="80000"/>
              </a:lnSpc>
              <a:buNone/>
              <a:defRPr/>
            </a:pPr>
            <a:r>
              <a:rPr lang="ti-ER" sz="1800" dirty="0">
                <a:latin typeface="Tahoma" pitchFamily="34" charset="0"/>
                <a:ea typeface="Tahoma" pitchFamily="34" charset="0"/>
                <a:cs typeface="Tahoma" pitchFamily="34" charset="0"/>
              </a:rPr>
              <a:t>ንመበገሲ ገጽ ንምቕያር ብኽልተ መልክዕ ይከኣል</a:t>
            </a:r>
            <a:r>
              <a:rPr lang="sv-SE" sz="1800" dirty="0">
                <a:latin typeface="Tahoma" pitchFamily="34" charset="0"/>
                <a:ea typeface="Tahoma" pitchFamily="34" charset="0"/>
                <a:cs typeface="Tahoma" pitchFamily="34" charset="0"/>
              </a:rPr>
              <a:t>:</a:t>
            </a:r>
          </a:p>
          <a:p>
            <a:pPr>
              <a:lnSpc>
                <a:spcPct val="110000"/>
              </a:lnSpc>
              <a:buNone/>
              <a:defRPr/>
            </a:pPr>
            <a:r>
              <a:rPr lang="sv-SE" sz="1800" dirty="0">
                <a:latin typeface="Tahoma" pitchFamily="34" charset="0"/>
                <a:ea typeface="Tahoma" pitchFamily="34" charset="0"/>
                <a:cs typeface="Tahoma" pitchFamily="34" charset="0"/>
              </a:rPr>
              <a:t>1</a:t>
            </a:r>
            <a:r>
              <a:rPr lang="ti-ER" sz="1800" dirty="0">
                <a:latin typeface="Tahoma" pitchFamily="34" charset="0"/>
                <a:ea typeface="Tahoma" pitchFamily="34" charset="0"/>
                <a:cs typeface="Tahoma" pitchFamily="34" charset="0"/>
              </a:rPr>
              <a:t>ይ</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ምሉእ ኣድራሻ </a:t>
            </a:r>
            <a:r>
              <a:rPr lang="sv-SE" sz="1800" dirty="0">
                <a:latin typeface="Tahoma" pitchFamily="34" charset="0"/>
                <a:ea typeface="Tahoma" pitchFamily="34" charset="0"/>
                <a:cs typeface="Tahoma" pitchFamily="34" charset="0"/>
              </a:rPr>
              <a:t>(</a:t>
            </a:r>
            <a:r>
              <a:rPr lang="sv-SE" sz="1800" b="1" dirty="0">
                <a:latin typeface="Tahoma" pitchFamily="34" charset="0"/>
                <a:ea typeface="Tahoma" pitchFamily="34" charset="0"/>
                <a:cs typeface="Tahoma" pitchFamily="34" charset="0"/>
              </a:rPr>
              <a:t>URL</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ናይታ መበገሲ ገጽ ክትከውን ዝደለኻያ መርበብ ሓበሬታ ኣብ ኣንባቢ መርበብ፡</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ኣብቲ ብቐይሕ ተመልኪቱ ዘሎ</a:t>
            </a:r>
            <a:r>
              <a:rPr lang="sv-SE" sz="1800" dirty="0">
                <a:latin typeface="Tahoma" pitchFamily="34" charset="0"/>
                <a:ea typeface="Tahoma" pitchFamily="34" charset="0"/>
                <a:cs typeface="Tahoma" pitchFamily="34" charset="0"/>
              </a:rPr>
              <a:t>)</a:t>
            </a:r>
            <a:r>
              <a:rPr lang="ti-ER" sz="1800" dirty="0">
                <a:latin typeface="Tahoma" pitchFamily="34" charset="0"/>
                <a:ea typeface="Tahoma" pitchFamily="34" charset="0"/>
                <a:cs typeface="Tahoma" pitchFamily="34" charset="0"/>
              </a:rPr>
              <a:t>፣</a:t>
            </a:r>
            <a:r>
              <a:rPr lang="sv-SE" sz="1800"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ኢንተር/ኣእቱ </a:t>
            </a:r>
            <a:r>
              <a:rPr lang="ti-ER" sz="1800" dirty="0">
                <a:latin typeface="Tahoma" pitchFamily="34" charset="0"/>
                <a:ea typeface="Tahoma" pitchFamily="34" charset="0"/>
                <a:cs typeface="Tahoma" pitchFamily="34" charset="0"/>
              </a:rPr>
              <a:t>ጠውቕ፡</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ናብ ምስሊ ፋይላት</a:t>
            </a:r>
            <a:r>
              <a:rPr lang="sv-SE" sz="1800" dirty="0">
                <a:latin typeface="Tahoma" pitchFamily="34" charset="0"/>
                <a:ea typeface="Tahoma" pitchFamily="34" charset="0"/>
                <a:cs typeface="Tahoma" pitchFamily="34" charset="0"/>
              </a:rPr>
              <a:t>(</a:t>
            </a:r>
            <a:r>
              <a:rPr lang="ti-ER" sz="1800" dirty="0">
                <a:latin typeface="Tahoma" pitchFamily="34" charset="0"/>
                <a:ea typeface="Tahoma" pitchFamily="34" charset="0"/>
                <a:cs typeface="Tahoma" pitchFamily="34" charset="0"/>
              </a:rPr>
              <a:t>ቤት</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ድሕሪ ምኻድ ኣብ ጎድኒ ምስሊ ወይ ስእሊ ፋይላት ጠውቕ</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ቤት</a:t>
            </a:r>
            <a:r>
              <a:rPr lang="sv-SE" sz="1800"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መበገሲ ገጽ ወይ ወስኽ ካብዝብሉ </a:t>
            </a:r>
            <a:r>
              <a:rPr lang="ti-ER" sz="1800" dirty="0">
                <a:latin typeface="Tahoma" pitchFamily="34" charset="0"/>
                <a:ea typeface="Tahoma" pitchFamily="34" charset="0"/>
                <a:cs typeface="Tahoma" pitchFamily="34" charset="0"/>
              </a:rPr>
              <a:t>ምርጫታት ምረጽ፡</a:t>
            </a:r>
            <a:r>
              <a:rPr lang="sv-SE" sz="1800" dirty="0">
                <a:latin typeface="Tahoma" pitchFamily="34" charset="0"/>
                <a:ea typeface="Tahoma" pitchFamily="34" charset="0"/>
                <a:cs typeface="Tahoma" pitchFamily="34" charset="0"/>
              </a:rPr>
              <a:t> </a:t>
            </a:r>
          </a:p>
        </p:txBody>
      </p:sp>
      <p:pic>
        <p:nvPicPr>
          <p:cNvPr id="15364" name="Picture 7"/>
          <p:cNvPicPr>
            <a:picLocks noGrp="1" noChangeAspect="1" noChangeArrowheads="1"/>
          </p:cNvPicPr>
          <p:nvPr>
            <p:ph sz="half" idx="2"/>
          </p:nvPr>
        </p:nvPicPr>
        <p:blipFill>
          <a:blip r:embed="rId2" cstate="print"/>
          <a:srcRect/>
          <a:stretch>
            <a:fillRect/>
          </a:stretch>
        </p:blipFill>
        <p:spPr>
          <a:xfrm>
            <a:off x="684213" y="2205038"/>
            <a:ext cx="7704137" cy="1800225"/>
          </a:xfrm>
        </p:spPr>
      </p:pic>
      <p:sp>
        <p:nvSpPr>
          <p:cNvPr id="15365" name="Rectangle 9"/>
          <p:cNvSpPr>
            <a:spLocks noChangeArrowheads="1"/>
          </p:cNvSpPr>
          <p:nvPr/>
        </p:nvSpPr>
        <p:spPr bwMode="auto">
          <a:xfrm>
            <a:off x="1547813" y="4212709"/>
            <a:ext cx="6754812" cy="369332"/>
          </a:xfrm>
          <a:prstGeom prst="rect">
            <a:avLst/>
          </a:prstGeom>
          <a:noFill/>
          <a:ln w="9525">
            <a:noFill/>
            <a:miter lim="800000"/>
            <a:headEnd/>
            <a:tailEnd/>
          </a:ln>
        </p:spPr>
        <p:txBody>
          <a:bodyPr anchor="ctr">
            <a:spAutoFit/>
          </a:bodyPr>
          <a:lstStyle/>
          <a:p>
            <a:r>
              <a:rPr lang="ti-ER" dirty="0">
                <a:ea typeface="Tahoma" pitchFamily="34" charset="0"/>
                <a:cs typeface="Tahoma" pitchFamily="34" charset="0"/>
              </a:rPr>
              <a:t>ናይ ዝርርብ ዓንኬል ድሕሪ ምኽፋት ነቲ ዝመጻካ ኣድራሻ መበገሲ ገጽ ንኽኸውን ምረጾ</a:t>
            </a:r>
            <a:r>
              <a:rPr lang="sv-SE" dirty="0">
                <a:ea typeface="Tahoma" pitchFamily="34" charset="0"/>
                <a:cs typeface="Tahoma" pitchFamily="34" charset="0"/>
              </a:rPr>
              <a:t>.</a:t>
            </a:r>
          </a:p>
        </p:txBody>
      </p:sp>
      <p:pic>
        <p:nvPicPr>
          <p:cNvPr id="15366" name="Picture 10"/>
          <p:cNvPicPr>
            <a:picLocks noChangeAspect="1" noChangeArrowheads="1"/>
          </p:cNvPicPr>
          <p:nvPr/>
        </p:nvPicPr>
        <p:blipFill>
          <a:blip r:embed="rId3" cstate="print"/>
          <a:srcRect/>
          <a:stretch>
            <a:fillRect/>
          </a:stretch>
        </p:blipFill>
        <p:spPr bwMode="auto">
          <a:xfrm>
            <a:off x="1547664" y="4725144"/>
            <a:ext cx="5832475" cy="1989137"/>
          </a:xfrm>
          <a:prstGeom prst="rect">
            <a:avLst/>
          </a:prstGeom>
          <a:noFill/>
          <a:ln w="9525">
            <a:noFill/>
            <a:miter lim="800000"/>
            <a:headEnd/>
            <a:tailEnd/>
          </a:ln>
        </p:spPr>
      </p:pic>
      <p:sp>
        <p:nvSpPr>
          <p:cNvPr id="28679" name="AutoShape 7"/>
          <p:cNvSpPr>
            <a:spLocks noChangeArrowheads="1"/>
          </p:cNvSpPr>
          <p:nvPr/>
        </p:nvSpPr>
        <p:spPr bwMode="auto">
          <a:xfrm>
            <a:off x="4787900" y="3644900"/>
            <a:ext cx="1512888" cy="144463"/>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28680" name="AutoShape 8"/>
          <p:cNvSpPr>
            <a:spLocks noChangeArrowheads="1"/>
          </p:cNvSpPr>
          <p:nvPr/>
        </p:nvSpPr>
        <p:spPr bwMode="auto">
          <a:xfrm>
            <a:off x="6660232" y="5661248"/>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28681" name="AutoShape 9"/>
          <p:cNvSpPr>
            <a:spLocks noChangeArrowheads="1"/>
          </p:cNvSpPr>
          <p:nvPr/>
        </p:nvSpPr>
        <p:spPr bwMode="auto">
          <a:xfrm>
            <a:off x="3059832" y="6381328"/>
            <a:ext cx="1871663" cy="144463"/>
          </a:xfrm>
          <a:prstGeom prst="rightArrow">
            <a:avLst>
              <a:gd name="adj1" fmla="val 50000"/>
              <a:gd name="adj2" fmla="val 323900"/>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barn(inVertical)">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arn(inVertical)">
                                      <p:cBhvr>
                                        <p:cTn id="22" dur="500"/>
                                        <p:tgtEl>
                                          <p:spTgt spid="286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arn(inVertic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barn(inVertical)">
                                      <p:cBhvr>
                                        <p:cTn id="37" dur="500"/>
                                        <p:tgtEl>
                                          <p:spTgt spid="2868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681"/>
                                        </p:tgtEl>
                                        <p:attrNameLst>
                                          <p:attrName>style.visibility</p:attrName>
                                        </p:attrNameLst>
                                      </p:cBhvr>
                                      <p:to>
                                        <p:strVal val="visible"/>
                                      </p:to>
                                    </p:set>
                                    <p:animEffect transition="in" filter="barn(inVertical)">
                                      <p:cBhvr>
                                        <p:cTn id="42"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P spid="286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eaLnBrk="1" hangingPunct="1">
              <a:buNone/>
              <a:defRPr/>
            </a:pPr>
            <a:r>
              <a:rPr lang="sv-SE" sz="1800" dirty="0">
                <a:latin typeface="Tahoma" pitchFamily="34" charset="0"/>
                <a:ea typeface="Tahoma" pitchFamily="34" charset="0"/>
                <a:cs typeface="Tahoma" pitchFamily="34" charset="0"/>
              </a:rPr>
              <a:t>2</a:t>
            </a:r>
            <a:r>
              <a:rPr lang="ti-ER" sz="1800" dirty="0">
                <a:latin typeface="Tahoma" pitchFamily="34" charset="0"/>
                <a:ea typeface="Tahoma" pitchFamily="34" charset="0"/>
                <a:cs typeface="Tahoma" pitchFamily="34" charset="0"/>
              </a:rPr>
              <a:t>ይ</a:t>
            </a:r>
            <a:r>
              <a:rPr lang="sv-SE" sz="1800"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መረጋገጺ </a:t>
            </a:r>
            <a:r>
              <a:rPr lang="ti-ER" sz="1800" dirty="0">
                <a:latin typeface="Tahoma" pitchFamily="34" charset="0"/>
                <a:ea typeface="Tahoma" pitchFamily="34" charset="0"/>
                <a:cs typeface="Tahoma" pitchFamily="34" charset="0"/>
              </a:rPr>
              <a:t>ጠውቕ</a:t>
            </a:r>
            <a:r>
              <a:rPr lang="sv-SE" sz="1800" b="1"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ኣማራጺታት ኢንተርነት </a:t>
            </a:r>
            <a:r>
              <a:rPr lang="ti-ER" sz="1800" dirty="0">
                <a:latin typeface="Tahoma" pitchFamily="34" charset="0"/>
                <a:ea typeface="Tahoma" pitchFamily="34" charset="0"/>
                <a:cs typeface="Tahoma" pitchFamily="34" charset="0"/>
              </a:rPr>
              <a:t>ዝብል ምረጽ</a:t>
            </a:r>
            <a:r>
              <a:rPr lang="sv-SE" sz="1800" dirty="0">
                <a:latin typeface="Tahoma" pitchFamily="34" charset="0"/>
                <a:ea typeface="Tahoma" pitchFamily="34" charset="0"/>
                <a:cs typeface="Tahoma" pitchFamily="34" charset="0"/>
              </a:rPr>
              <a:t>.</a:t>
            </a:r>
          </a:p>
        </p:txBody>
      </p:sp>
      <p:pic>
        <p:nvPicPr>
          <p:cNvPr id="16387" name="Picture 7"/>
          <p:cNvPicPr>
            <a:picLocks noGrp="1" noChangeAspect="1" noChangeArrowheads="1"/>
          </p:cNvPicPr>
          <p:nvPr>
            <p:ph sz="half" idx="2"/>
          </p:nvPr>
        </p:nvPicPr>
        <p:blipFill>
          <a:blip r:embed="rId2" cstate="print"/>
          <a:srcRect/>
          <a:stretch>
            <a:fillRect/>
          </a:stretch>
        </p:blipFill>
        <p:spPr>
          <a:xfrm>
            <a:off x="900113" y="1341438"/>
            <a:ext cx="7343775" cy="2303462"/>
          </a:xfrm>
        </p:spPr>
      </p:pic>
      <p:sp>
        <p:nvSpPr>
          <p:cNvPr id="16388" name="Rectangle 8"/>
          <p:cNvSpPr>
            <a:spLocks noChangeArrowheads="1"/>
          </p:cNvSpPr>
          <p:nvPr/>
        </p:nvSpPr>
        <p:spPr bwMode="auto">
          <a:xfrm>
            <a:off x="5219700" y="4548505"/>
            <a:ext cx="3740149" cy="1477328"/>
          </a:xfrm>
          <a:prstGeom prst="rect">
            <a:avLst/>
          </a:prstGeom>
          <a:noFill/>
          <a:ln w="9525">
            <a:noFill/>
            <a:miter lim="800000"/>
            <a:headEnd/>
            <a:tailEnd/>
          </a:ln>
        </p:spPr>
        <p:txBody>
          <a:bodyPr wrap="square" anchor="ctr">
            <a:spAutoFit/>
          </a:bodyPr>
          <a:lstStyle/>
          <a:p>
            <a:r>
              <a:rPr lang="ti-ER" dirty="0">
                <a:ea typeface="Tahoma" pitchFamily="34" charset="0"/>
                <a:cs typeface="Tahoma" pitchFamily="34" charset="0"/>
              </a:rPr>
              <a:t>ነቲ መበገሲ ገጽ ክትገብሮ ዝደለኻ ምሉእ ስም ኣድራሻ</a:t>
            </a:r>
            <a:r>
              <a:rPr lang="sv-SE" dirty="0">
                <a:ea typeface="Tahoma" pitchFamily="34" charset="0"/>
                <a:cs typeface="Tahoma" pitchFamily="34" charset="0"/>
              </a:rPr>
              <a:t>(</a:t>
            </a:r>
            <a:r>
              <a:rPr lang="sv-SE" b="1" dirty="0">
                <a:ea typeface="Tahoma" pitchFamily="34" charset="0"/>
                <a:cs typeface="Tahoma" pitchFamily="34" charset="0"/>
              </a:rPr>
              <a:t>URL</a:t>
            </a:r>
            <a:r>
              <a:rPr lang="sv-SE" dirty="0">
                <a:ea typeface="Tahoma" pitchFamily="34" charset="0"/>
                <a:cs typeface="Tahoma" pitchFamily="34" charset="0"/>
              </a:rPr>
              <a:t>) </a:t>
            </a:r>
            <a:r>
              <a:rPr lang="ti-ER" dirty="0">
                <a:ea typeface="Tahoma" pitchFamily="34" charset="0"/>
                <a:cs typeface="Tahoma" pitchFamily="34" charset="0"/>
              </a:rPr>
              <a:t>ኣብቲ ኣንባቢ መርበብ ጸሓፍ</a:t>
            </a:r>
            <a:r>
              <a:rPr lang="sv-SE" dirty="0">
                <a:ea typeface="Tahoma" pitchFamily="34" charset="0"/>
                <a:cs typeface="Tahoma" pitchFamily="34" charset="0"/>
              </a:rPr>
              <a:t>, (</a:t>
            </a:r>
            <a:r>
              <a:rPr lang="ti-ER" dirty="0">
                <a:ea typeface="Tahoma" pitchFamily="34" charset="0"/>
                <a:cs typeface="Tahoma" pitchFamily="34" charset="0"/>
              </a:rPr>
              <a:t>ብቐይሕ ተመልኪቱ ኣሎ</a:t>
            </a:r>
            <a:r>
              <a:rPr lang="sv-SE" dirty="0">
                <a:ea typeface="Tahoma" pitchFamily="34" charset="0"/>
                <a:cs typeface="Tahoma" pitchFamily="34" charset="0"/>
              </a:rPr>
              <a:t>) </a:t>
            </a:r>
            <a:r>
              <a:rPr lang="ti-ER" dirty="0">
                <a:ea typeface="Tahoma" pitchFamily="34" charset="0"/>
                <a:cs typeface="Tahoma" pitchFamily="34" charset="0"/>
              </a:rPr>
              <a:t>ብድሕርዚ ኣብቲ ታሕተዋይ ክፋል ናይቲ ገጽ ዘሎ ኦከይ(</a:t>
            </a:r>
            <a:r>
              <a:rPr lang="sv-SE" dirty="0">
                <a:ea typeface="Tahoma" pitchFamily="34" charset="0"/>
                <a:cs typeface="Tahoma" pitchFamily="34" charset="0"/>
              </a:rPr>
              <a:t>OK</a:t>
            </a:r>
            <a:r>
              <a:rPr lang="ti-ER" dirty="0">
                <a:ea typeface="Tahoma" pitchFamily="34" charset="0"/>
                <a:cs typeface="Tahoma" pitchFamily="34" charset="0"/>
              </a:rPr>
              <a:t>) ጠውቕ</a:t>
            </a:r>
            <a:r>
              <a:rPr lang="sv-SE" dirty="0">
                <a:ea typeface="Tahoma" pitchFamily="34" charset="0"/>
                <a:cs typeface="Tahoma" pitchFamily="34" charset="0"/>
              </a:rPr>
              <a:t>. </a:t>
            </a:r>
          </a:p>
        </p:txBody>
      </p:sp>
      <p:pic>
        <p:nvPicPr>
          <p:cNvPr id="16389" name="Picture 9"/>
          <p:cNvPicPr>
            <a:picLocks noChangeAspect="1" noChangeArrowheads="1"/>
          </p:cNvPicPr>
          <p:nvPr/>
        </p:nvPicPr>
        <p:blipFill>
          <a:blip r:embed="rId3" cstate="print"/>
          <a:srcRect/>
          <a:stretch>
            <a:fillRect/>
          </a:stretch>
        </p:blipFill>
        <p:spPr bwMode="auto">
          <a:xfrm>
            <a:off x="250825" y="3716338"/>
            <a:ext cx="4752975" cy="3141662"/>
          </a:xfrm>
          <a:prstGeom prst="rect">
            <a:avLst/>
          </a:prstGeom>
          <a:noFill/>
          <a:ln w="9525">
            <a:noFill/>
            <a:miter lim="800000"/>
            <a:headEnd/>
            <a:tailEnd/>
          </a:ln>
        </p:spPr>
      </p:pic>
      <p:sp>
        <p:nvSpPr>
          <p:cNvPr id="8" name="Vänster 7"/>
          <p:cNvSpPr>
            <a:spLocks noChangeArrowheads="1"/>
          </p:cNvSpPr>
          <p:nvPr/>
        </p:nvSpPr>
        <p:spPr bwMode="auto">
          <a:xfrm>
            <a:off x="5219700" y="342900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738" y="155733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6100" y="443706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6375" y="666908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algn="l" eaLnBrk="1" hangingPunct="1">
              <a:defRPr/>
            </a:pPr>
            <a:r>
              <a:rPr lang="ti-ER" sz="2400" dirty="0">
                <a:solidFill>
                  <a:schemeClr val="tx2"/>
                </a:solidFill>
                <a:latin typeface="Tahoma" pitchFamily="34" charset="0"/>
                <a:ea typeface="Tahoma" pitchFamily="34" charset="0"/>
                <a:cs typeface="Tahoma" pitchFamily="34" charset="0"/>
              </a:rPr>
              <a:t>ምሩጻት ኣድራሻታት ምጽዓን ወይ ውን ሙግሓፍ</a:t>
            </a:r>
            <a:endParaRPr lang="sv-SE" sz="2400"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836711"/>
            <a:ext cx="8229600" cy="2304951"/>
          </a:xfrm>
        </p:spPr>
        <p:txBody>
          <a:bodyPr>
            <a:normAutofit/>
          </a:bodyPr>
          <a:lstStyle/>
          <a:p>
            <a:pPr algn="l" eaLnBrk="1" hangingPunct="1">
              <a:buNone/>
              <a:defRPr/>
            </a:pPr>
            <a:r>
              <a:rPr lang="ti-ER" sz="1800" dirty="0">
                <a:latin typeface="Tahoma" pitchFamily="34" charset="0"/>
                <a:ea typeface="Tahoma" pitchFamily="34" charset="0"/>
                <a:cs typeface="Tahoma" pitchFamily="34" charset="0"/>
              </a:rPr>
              <a:t>ኣብ ትሕቲ ምሩጻት ኣድራሻታት መርበብ ብምእታው ብብዝሒ እትበጽሖም መርበብ ኣድራሻታት ክትጽዕን ትኽእል ኢኻ</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መጀመርያ መርበብ ሓበሬታ ክፈት ብምቅጻል፡</a:t>
            </a:r>
            <a:r>
              <a:rPr lang="sv-SE" sz="1800"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ምሩጻት </a:t>
            </a:r>
            <a:r>
              <a:rPr lang="ti-ER" sz="1800" dirty="0">
                <a:latin typeface="Tahoma" pitchFamily="34" charset="0"/>
                <a:ea typeface="Tahoma" pitchFamily="34" charset="0"/>
                <a:cs typeface="Tahoma" pitchFamily="34" charset="0"/>
              </a:rPr>
              <a:t>ብምምራጽ</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ናብ ምሩጻት ኣድራሻታት ጸዓን</a:t>
            </a:r>
            <a:endParaRPr lang="sv-SE" sz="1800" b="1" dirty="0">
              <a:latin typeface="Tahoma" pitchFamily="34" charset="0"/>
              <a:ea typeface="Tahoma" pitchFamily="34" charset="0"/>
              <a:cs typeface="Tahoma" pitchFamily="34" charset="0"/>
            </a:endParaRPr>
          </a:p>
        </p:txBody>
      </p:sp>
      <p:pic>
        <p:nvPicPr>
          <p:cNvPr id="17412" name="Platshållare för innehåll 6" descr="add till favoriter.JPG"/>
          <p:cNvPicPr>
            <a:picLocks noGrp="1" noChangeAspect="1"/>
          </p:cNvPicPr>
          <p:nvPr>
            <p:ph sz="half" idx="2"/>
          </p:nvPr>
        </p:nvPicPr>
        <p:blipFill>
          <a:blip r:embed="rId2" cstate="print"/>
          <a:srcRect/>
          <a:stretch>
            <a:fillRect/>
          </a:stretch>
        </p:blipFill>
        <p:spPr>
          <a:xfrm>
            <a:off x="0" y="2636838"/>
            <a:ext cx="9144000" cy="4117975"/>
          </a:xfrm>
        </p:spPr>
      </p:pic>
      <p:sp>
        <p:nvSpPr>
          <p:cNvPr id="8" name="Vänster 7"/>
          <p:cNvSpPr>
            <a:spLocks noChangeArrowheads="1"/>
          </p:cNvSpPr>
          <p:nvPr/>
        </p:nvSpPr>
        <p:spPr bwMode="auto">
          <a:xfrm>
            <a:off x="2627313" y="328453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3995738" y="3573463"/>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eaLnBrk="1" hangingPunct="1">
              <a:buNone/>
              <a:defRPr/>
            </a:pPr>
            <a:r>
              <a:rPr lang="ti-ER" sz="1800" dirty="0">
                <a:solidFill>
                  <a:schemeClr val="tx2"/>
                </a:solidFill>
                <a:latin typeface="Tahoma" pitchFamily="34" charset="0"/>
                <a:ea typeface="Tahoma" pitchFamily="34" charset="0"/>
                <a:cs typeface="Tahoma" pitchFamily="34" charset="0"/>
              </a:rPr>
              <a:t>ካብ ምሩጻት ኣድራሻታት ሓደ ኣድራሻ ሙግሓፍ</a:t>
            </a:r>
            <a:r>
              <a:rPr lang="sv-SE" sz="1800" b="1" dirty="0">
                <a:solidFill>
                  <a:schemeClr val="tx2"/>
                </a:solidFill>
                <a:latin typeface="Tahoma" pitchFamily="34" charset="0"/>
                <a:ea typeface="Tahoma" pitchFamily="34" charset="0"/>
                <a:cs typeface="Tahoma" pitchFamily="34" charset="0"/>
              </a:rPr>
              <a:t>:</a:t>
            </a:r>
          </a:p>
          <a:p>
            <a:pPr eaLnBrk="1" hangingPunct="1">
              <a:buNone/>
              <a:defRPr/>
            </a:pPr>
            <a:endParaRPr lang="sv-SE" sz="1800" b="1" dirty="0">
              <a:latin typeface="Tahoma" pitchFamily="34" charset="0"/>
              <a:ea typeface="Tahoma" pitchFamily="34" charset="0"/>
              <a:cs typeface="Tahoma" pitchFamily="34" charset="0"/>
            </a:endParaRPr>
          </a:p>
          <a:p>
            <a:pPr eaLnBrk="1" hangingPunct="1">
              <a:buNone/>
              <a:defRPr/>
            </a:pPr>
            <a:r>
              <a:rPr lang="ti-ER" sz="1800" dirty="0">
                <a:latin typeface="Tahoma" pitchFamily="34" charset="0"/>
                <a:ea typeface="Tahoma" pitchFamily="34" charset="0"/>
                <a:cs typeface="Tahoma" pitchFamily="34" charset="0"/>
              </a:rPr>
              <a:t>ካብ ክፍሊ ዝርዝር ሓበሬታ </a:t>
            </a:r>
            <a:r>
              <a:rPr lang="ti-ER" sz="1800" b="1" dirty="0">
                <a:latin typeface="Tahoma" pitchFamily="34" charset="0"/>
                <a:ea typeface="Tahoma" pitchFamily="34" charset="0"/>
                <a:cs typeface="Tahoma" pitchFamily="34" charset="0"/>
              </a:rPr>
              <a:t>ምሩጻት</a:t>
            </a:r>
            <a:r>
              <a:rPr lang="ti-ER" sz="1800" dirty="0">
                <a:latin typeface="Tahoma" pitchFamily="34" charset="0"/>
                <a:ea typeface="Tahoma" pitchFamily="34" charset="0"/>
                <a:cs typeface="Tahoma" pitchFamily="34" charset="0"/>
              </a:rPr>
              <a:t>(ብጫ ሕብሪ ዘለዎ ኮኾብ</a:t>
            </a:r>
            <a:r>
              <a:rPr lang="sv-SE" sz="1800"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ቦታ ምሩጻት ኣድራሻታት፡</a:t>
            </a:r>
            <a:r>
              <a:rPr lang="sv-SE" sz="1800" b="1"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ናብታ ክትጉሕፋ እትደልያ ምርጽቲ ኣድራሻ ብምኻድ፡</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ብየማናይ ክፋል ኣንጭዋ ድሕሪ ምጥዋቕ </a:t>
            </a:r>
            <a:r>
              <a:rPr lang="ti-ER" sz="1800" b="1" dirty="0">
                <a:latin typeface="Tahoma" pitchFamily="34" charset="0"/>
                <a:ea typeface="Tahoma" pitchFamily="34" charset="0"/>
                <a:cs typeface="Tahoma" pitchFamily="34" charset="0"/>
              </a:rPr>
              <a:t>ደምስስ </a:t>
            </a:r>
            <a:r>
              <a:rPr lang="ti-ER" sz="1800" dirty="0">
                <a:latin typeface="Tahoma" pitchFamily="34" charset="0"/>
                <a:ea typeface="Tahoma" pitchFamily="34" charset="0"/>
                <a:cs typeface="Tahoma" pitchFamily="34" charset="0"/>
              </a:rPr>
              <a:t>ኣብ ዝብል ምረጽ፡</a:t>
            </a:r>
            <a:endParaRPr lang="sv-SE" sz="1800" b="1"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32763" y="232369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3"/>
            <a:ext cx="2952924" cy="1296144"/>
          </a:xfrm>
          <a:prstGeom prst="wedgeEllipseCallout">
            <a:avLst>
              <a:gd name="adj1" fmla="val -51926"/>
              <a:gd name="adj2" fmla="val 75298"/>
            </a:avLst>
          </a:prstGeom>
          <a:solidFill>
            <a:schemeClr val="accent1">
              <a:lumMod val="40000"/>
              <a:lumOff val="60000"/>
            </a:schemeClr>
          </a:solidFill>
          <a:ln w="9525">
            <a:solidFill>
              <a:schemeClr val="tx1"/>
            </a:solidFill>
            <a:miter lim="800000"/>
            <a:headEnd/>
            <a:tailEnd/>
          </a:ln>
        </p:spPr>
        <p:txBody>
          <a:bodyPr/>
          <a:lstStyle/>
          <a:p>
            <a:pPr algn="ctr"/>
            <a:r>
              <a:rPr lang="ti-ER" dirty="0">
                <a:ea typeface="Tahoma" pitchFamily="34" charset="0"/>
                <a:cs typeface="Tahoma" pitchFamily="34" charset="0"/>
              </a:rPr>
              <a:t>ብየማናይ ክፋል ኣንጭዋ ድሕሪ ምጥዋቕ </a:t>
            </a:r>
            <a:r>
              <a:rPr lang="ti-ER" b="1" dirty="0">
                <a:ea typeface="Tahoma" pitchFamily="34" charset="0"/>
                <a:cs typeface="Tahoma" pitchFamily="34" charset="0"/>
              </a:rPr>
              <a:t>ደምስስ </a:t>
            </a:r>
            <a:r>
              <a:rPr lang="ti-ER" dirty="0">
                <a:ea typeface="Tahoma" pitchFamily="34" charset="0"/>
                <a:cs typeface="Tahoma" pitchFamily="34" charset="0"/>
              </a:rPr>
              <a:t>ኣብ ዝብል ምረጽ</a:t>
            </a:r>
            <a:endParaRPr lang="sv-SE"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barn(inVertical)">
                                      <p:cBhvr>
                                        <p:cTn id="27" dur="500"/>
                                        <p:tgtEl>
                                          <p:spTgt spid="317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lstStyle/>
          <a:p>
            <a:pPr algn="l" eaLnBrk="1" hangingPunct="1">
              <a:defRPr/>
            </a:pPr>
            <a:r>
              <a:rPr lang="ti-ER" sz="2400" dirty="0">
                <a:solidFill>
                  <a:schemeClr val="tx2"/>
                </a:solidFill>
                <a:latin typeface="Tahoma" pitchFamily="34" charset="0"/>
                <a:ea typeface="Tahoma" pitchFamily="34" charset="0"/>
                <a:cs typeface="Tahoma" pitchFamily="34" charset="0"/>
              </a:rPr>
              <a:t>ምስራዝ ታሪኽ ናይ ገጽ ሓበሬታን ግዚያዊ ፋይላትን</a:t>
            </a:r>
            <a:r>
              <a:rPr lang="sv-SE" sz="2400" dirty="0">
                <a:solidFill>
                  <a:schemeClr val="tx2"/>
                </a:solidFill>
                <a:latin typeface="Tahoma" pitchFamily="34" charset="0"/>
                <a:ea typeface="Tahoma" pitchFamily="34" charset="0"/>
                <a:cs typeface="Tahoma" pitchFamily="34" charset="0"/>
              </a:rPr>
              <a:t>.</a:t>
            </a:r>
            <a:r>
              <a:rPr lang="ar-SA" sz="2400" dirty="0">
                <a:solidFill>
                  <a:schemeClr val="tx2"/>
                </a:solidFill>
                <a:latin typeface="Tahoma" pitchFamily="34" charset="0"/>
                <a:ea typeface="Tahoma" pitchFamily="34" charset="0"/>
                <a:cs typeface="Tahoma" pitchFamily="34" charset="0"/>
              </a:rPr>
              <a:t> </a:t>
            </a:r>
            <a:br>
              <a:rPr lang="sv-SE" sz="2400" dirty="0">
                <a:latin typeface="Tahoma" pitchFamily="34" charset="0"/>
                <a:ea typeface="Tahoma" pitchFamily="34" charset="0"/>
                <a:cs typeface="Tahoma" pitchFamily="34" charset="0"/>
              </a:rPr>
            </a:br>
            <a:endParaRPr lang="sv-SE"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620689"/>
            <a:ext cx="8229600" cy="3384574"/>
          </a:xfrm>
        </p:spPr>
        <p:txBody>
          <a:bodyPr/>
          <a:lstStyle/>
          <a:p>
            <a:pPr algn="l" eaLnBrk="1" hangingPunct="1">
              <a:buNone/>
              <a:defRPr/>
            </a:pPr>
            <a:r>
              <a:rPr lang="ti-ER" sz="1800" dirty="0">
                <a:latin typeface="Tahoma" pitchFamily="34" charset="0"/>
                <a:ea typeface="Tahoma" pitchFamily="34" charset="0"/>
                <a:cs typeface="Tahoma" pitchFamily="34" charset="0"/>
              </a:rPr>
              <a:t>ናብ ኮፕዩተርካ ኪትኣቱ ከለኻ ኣቐዲምካ ዝተጠቐምካሎም ኣድራሻታት ንግዚኡ ይዕቐቡ ኢዮም</a:t>
            </a:r>
            <a:r>
              <a:rPr lang="sv-SE" sz="1800" dirty="0">
                <a:latin typeface="Tahoma" pitchFamily="34" charset="0"/>
                <a:ea typeface="Tahoma" pitchFamily="34" charset="0"/>
                <a:cs typeface="Tahoma" pitchFamily="34" charset="0"/>
              </a:rPr>
              <a:t>. እ</a:t>
            </a:r>
            <a:r>
              <a:rPr lang="ti-ER" sz="1800" dirty="0">
                <a:latin typeface="Tahoma" pitchFamily="34" charset="0"/>
                <a:ea typeface="Tahoma" pitchFamily="34" charset="0"/>
                <a:cs typeface="Tahoma" pitchFamily="34" charset="0"/>
              </a:rPr>
              <a:t>ዞም ንግዚኡ ዝተዓቐቡ ፋይላት እምበኣርከስ ንኮምፕዩተርካ ኣብ ስርሓ ከደንግዩዋን ኩሉ ግዜ ንኽትዝክሮም ክግድድዋን ይኽእሉ ኢዮም፡ ስለዚ ጸጸኒሕካ ምድምሳስ ኣቐዲሞም ዝሰፈሩ ኣድራሻታትን ፋይላትን ኣገዳሲ ኢዩ </a:t>
            </a:r>
            <a:endParaRPr lang="sv-SE" sz="1800" dirty="0">
              <a:latin typeface="Tahoma" pitchFamily="34" charset="0"/>
              <a:ea typeface="Tahoma" pitchFamily="34" charset="0"/>
              <a:cs typeface="Tahoma" pitchFamily="34" charset="0"/>
            </a:endParaRPr>
          </a:p>
          <a:p>
            <a:pPr algn="l" eaLnBrk="1" hangingPunct="1">
              <a:buNone/>
              <a:defRPr/>
            </a:pPr>
            <a:r>
              <a:rPr lang="ar-IQ" sz="1800" dirty="0">
                <a:latin typeface="Tahoma" pitchFamily="34" charset="0"/>
                <a:ea typeface="Tahoma" pitchFamily="34" charset="0"/>
                <a:cs typeface="Tahoma" pitchFamily="34" charset="0"/>
              </a:rPr>
              <a:t>  </a:t>
            </a:r>
            <a:endParaRPr lang="sv-SE" sz="1800" dirty="0">
              <a:latin typeface="Tahoma" pitchFamily="34" charset="0"/>
              <a:ea typeface="Tahoma" pitchFamily="34" charset="0"/>
              <a:cs typeface="Tahoma" pitchFamily="34" charset="0"/>
            </a:endParaRPr>
          </a:p>
          <a:p>
            <a:pPr algn="l" eaLnBrk="1" hangingPunct="1">
              <a:buNone/>
              <a:defRPr/>
            </a:pPr>
            <a:r>
              <a:rPr lang="ti-ER" sz="1800" b="1" dirty="0">
                <a:latin typeface="Tahoma" pitchFamily="34" charset="0"/>
                <a:ea typeface="Tahoma" pitchFamily="34" charset="0"/>
                <a:cs typeface="Tahoma" pitchFamily="34" charset="0"/>
              </a:rPr>
              <a:t>መወከሲ </a:t>
            </a:r>
            <a:r>
              <a:rPr lang="ti-ER" sz="1800" dirty="0">
                <a:latin typeface="Tahoma" pitchFamily="34" charset="0"/>
                <a:ea typeface="Tahoma" pitchFamily="34" charset="0"/>
                <a:cs typeface="Tahoma" pitchFamily="34" charset="0"/>
              </a:rPr>
              <a:t>ካብ ዝርዝር ሓበሬታ ብምኽፋት</a:t>
            </a:r>
            <a:r>
              <a:rPr lang="sv-SE" sz="1800" dirty="0">
                <a:latin typeface="Tahoma" pitchFamily="34" charset="0"/>
                <a:ea typeface="Tahoma" pitchFamily="34" charset="0"/>
                <a:cs typeface="Tahoma" pitchFamily="34" charset="0"/>
              </a:rPr>
              <a:t> </a:t>
            </a:r>
            <a:r>
              <a:rPr lang="ti-ER" sz="1800" b="1" dirty="0">
                <a:latin typeface="Tahoma" pitchFamily="34" charset="0"/>
                <a:ea typeface="Tahoma" pitchFamily="34" charset="0"/>
                <a:cs typeface="Tahoma" pitchFamily="34" charset="0"/>
              </a:rPr>
              <a:t>ኣማራጺታት ኢንተርነት  </a:t>
            </a:r>
            <a:r>
              <a:rPr lang="ti-ER" sz="1800" dirty="0">
                <a:latin typeface="Tahoma" pitchFamily="34" charset="0"/>
                <a:ea typeface="Tahoma" pitchFamily="34" charset="0"/>
                <a:cs typeface="Tahoma" pitchFamily="34" charset="0"/>
              </a:rPr>
              <a:t>ኣብዝብል ምረጽ፡</a:t>
            </a:r>
            <a:endParaRPr lang="sv-SE" sz="1800" dirty="0">
              <a:latin typeface="Tahoma" pitchFamily="34" charset="0"/>
              <a:ea typeface="Tahoma" pitchFamily="34" charset="0"/>
              <a:cs typeface="Tahoma" pitchFamily="34" charset="0"/>
            </a:endParaRPr>
          </a:p>
        </p:txBody>
      </p:sp>
      <p:pic>
        <p:nvPicPr>
          <p:cNvPr id="19460" name="Platshållare för innehåll 4" descr="ta bort Tidgare.JPG"/>
          <p:cNvPicPr>
            <a:picLocks noGrp="1" noChangeAspect="1"/>
          </p:cNvPicPr>
          <p:nvPr>
            <p:ph sz="half" idx="2"/>
          </p:nvPr>
        </p:nvPicPr>
        <p:blipFill>
          <a:blip r:embed="rId2" cstate="print"/>
          <a:srcRect/>
          <a:stretch>
            <a:fillRect/>
          </a:stretch>
        </p:blipFill>
        <p:spPr>
          <a:xfrm>
            <a:off x="0" y="2924175"/>
            <a:ext cx="9144000" cy="3933825"/>
          </a:xfrm>
        </p:spPr>
      </p:pic>
      <p:sp>
        <p:nvSpPr>
          <p:cNvPr id="8" name="Vänster 7"/>
          <p:cNvSpPr>
            <a:spLocks noChangeArrowheads="1"/>
          </p:cNvSpPr>
          <p:nvPr/>
        </p:nvSpPr>
        <p:spPr bwMode="auto">
          <a:xfrm>
            <a:off x="3419475" y="350043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5435600" y="64531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arn(inVertic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467544" y="3933825"/>
            <a:ext cx="3896494" cy="2159471"/>
          </a:xfrm>
        </p:spPr>
        <p:txBody>
          <a:bodyPr>
            <a:noAutofit/>
          </a:bodyPr>
          <a:lstStyle/>
          <a:p>
            <a:pPr algn="l" eaLnBrk="1" hangingPunct="1">
              <a:defRPr/>
            </a:pPr>
            <a:r>
              <a:rPr lang="sv-SE" sz="1600" b="0" dirty="0">
                <a:latin typeface="Tahoma" pitchFamily="34" charset="0"/>
                <a:ea typeface="Tahoma" pitchFamily="34" charset="0"/>
                <a:cs typeface="Tahoma" pitchFamily="34" charset="0"/>
              </a:rPr>
              <a:t>Markera alla rutor som är markerade i  dialogrutan till vänster och klicka på </a:t>
            </a:r>
            <a:r>
              <a:rPr lang="sv-SE" sz="1600" dirty="0">
                <a:latin typeface="Tahoma" pitchFamily="34" charset="0"/>
                <a:ea typeface="Tahoma" pitchFamily="34" charset="0"/>
                <a:cs typeface="Tahoma" pitchFamily="34" charset="0"/>
              </a:rPr>
              <a:t>Ta bort.</a:t>
            </a:r>
          </a:p>
          <a:p>
            <a:pPr algn="l" eaLnBrk="1" hangingPunct="1">
              <a:defRPr/>
            </a:pPr>
            <a:endParaRPr lang="sv-SE" sz="1600" dirty="0">
              <a:latin typeface="Tahoma" pitchFamily="34" charset="0"/>
              <a:ea typeface="Tahoma" pitchFamily="34" charset="0"/>
              <a:cs typeface="Tahoma" pitchFamily="34" charset="0"/>
            </a:endParaRPr>
          </a:p>
          <a:p>
            <a:pPr algn="l" eaLnBrk="1" hangingPunct="1">
              <a:defRPr/>
            </a:pPr>
            <a:r>
              <a:rPr lang="sv-SE" sz="1600" b="0" dirty="0">
                <a:latin typeface="Tahoma" pitchFamily="34" charset="0"/>
                <a:ea typeface="Tahoma" pitchFamily="34" charset="0"/>
                <a:cs typeface="Tahoma" pitchFamily="34" charset="0"/>
              </a:rPr>
              <a:t>Klicka sedan på</a:t>
            </a:r>
            <a:r>
              <a:rPr lang="sv-SE" sz="1600" dirty="0">
                <a:latin typeface="Tahoma" pitchFamily="34" charset="0"/>
                <a:ea typeface="Tahoma" pitchFamily="34" charset="0"/>
                <a:cs typeface="Tahoma" pitchFamily="34" charset="0"/>
              </a:rPr>
              <a:t> OK</a:t>
            </a:r>
            <a:r>
              <a:rPr lang="sv-SE" sz="1600" b="0" dirty="0">
                <a:latin typeface="Tahoma" pitchFamily="34" charset="0"/>
                <a:ea typeface="Tahoma" pitchFamily="34" charset="0"/>
                <a:cs typeface="Tahoma" pitchFamily="34" charset="0"/>
              </a:rPr>
              <a:t> i dialogrutan ovan. Nu har du tagit bort webbhistorik, obs detta påverkar inte listan med favoriter.</a:t>
            </a: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5292080" y="548680"/>
            <a:ext cx="3851920" cy="2088232"/>
          </a:xfrm>
        </p:spPr>
        <p:txBody>
          <a:bodyPr>
            <a:noAutofit/>
          </a:bodyPr>
          <a:lstStyle/>
          <a:p>
            <a:pPr>
              <a:defRPr/>
            </a:pPr>
            <a:r>
              <a:rPr lang="ti-ER" sz="1600" b="0" dirty="0">
                <a:latin typeface="Tahoma" pitchFamily="34" charset="0"/>
                <a:ea typeface="Tahoma" pitchFamily="34" charset="0"/>
                <a:cs typeface="Tahoma" pitchFamily="34" charset="0"/>
              </a:rPr>
              <a:t>ኣብታ ኳድሮ ምልክት ብምግባር እንተደኣ ኣመልኪትካ</a:t>
            </a:r>
            <a:r>
              <a:rPr lang="sv-SE" sz="1600" b="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ክትጥቀመሉ ዝጸናሕካ ኣድራሻ መርበብ ሓበሪኣታ ኣብ እትውድእሉ ግዜ ይድምሰስ፡</a:t>
            </a:r>
            <a:r>
              <a:rPr lang="sv-SE" sz="1600" dirty="0">
                <a:latin typeface="Tahoma" pitchFamily="34" charset="0"/>
                <a:ea typeface="Tahoma" pitchFamily="34" charset="0"/>
                <a:cs typeface="Tahoma" pitchFamily="34" charset="0"/>
              </a:rPr>
              <a:t> </a:t>
            </a:r>
            <a:r>
              <a:rPr lang="ti-ER" sz="1600" b="0" dirty="0">
                <a:latin typeface="Tahoma" pitchFamily="34" charset="0"/>
                <a:ea typeface="Tahoma" pitchFamily="34" charset="0"/>
                <a:cs typeface="Tahoma" pitchFamily="34" charset="0"/>
              </a:rPr>
              <a:t>እዚ ማለት ድማ ምልክት ወይ ታሪኽ ኣቐዲምካ ዝተጠቐምካልሎም ኣድራሻታት ኣይዕቐብን ወይ ይድምሰስ ማለት ኢዩ፡</a:t>
            </a:r>
            <a:endParaRPr lang="sv-SE" sz="1600" b="0" dirty="0">
              <a:latin typeface="Tahoma" pitchFamily="34" charset="0"/>
              <a:ea typeface="Tahoma" pitchFamily="34" charset="0"/>
              <a:cs typeface="Tahoma" pitchFamily="34" charset="0"/>
            </a:endParaRPr>
          </a:p>
          <a:p>
            <a:pPr eaLnBrk="1" hangingPunct="1">
              <a:defRPr/>
            </a:pPr>
            <a:endParaRPr lang="sv-SE" sz="1600" b="0" dirty="0">
              <a:latin typeface="Tahoma" pitchFamily="34" charset="0"/>
              <a:ea typeface="Tahoma" pitchFamily="34" charset="0"/>
              <a:cs typeface="Tahoma" pitchFamily="34" charset="0"/>
            </a:endParaRPr>
          </a:p>
          <a:p>
            <a:pPr eaLnBrk="1" hangingPunct="1">
              <a:defRPr/>
            </a:pPr>
            <a:r>
              <a:rPr lang="ti-ER" sz="1600" b="0" dirty="0">
                <a:latin typeface="Tahoma" pitchFamily="34" charset="0"/>
                <a:ea typeface="Tahoma" pitchFamily="34" charset="0"/>
                <a:cs typeface="Tahoma" pitchFamily="34" charset="0"/>
              </a:rPr>
              <a:t>ኣብቲ </a:t>
            </a:r>
            <a:r>
              <a:rPr lang="ti-ER" sz="1600" dirty="0">
                <a:latin typeface="Tahoma" pitchFamily="34" charset="0"/>
                <a:ea typeface="Tahoma" pitchFamily="34" charset="0"/>
                <a:cs typeface="Tahoma" pitchFamily="34" charset="0"/>
              </a:rPr>
              <a:t>ደምስስ </a:t>
            </a:r>
            <a:r>
              <a:rPr lang="ti-ER" sz="1600" b="0" dirty="0">
                <a:latin typeface="Tahoma" pitchFamily="34" charset="0"/>
                <a:ea typeface="Tahoma" pitchFamily="34" charset="0"/>
                <a:cs typeface="Tahoma" pitchFamily="34" charset="0"/>
              </a:rPr>
              <a:t>ሰንጠረጅ እንተደኣ ጠዊቕካ እዚ ዝስዕብ ይርአ</a:t>
            </a:r>
            <a:endParaRPr lang="sv-SE" sz="1600" b="0" dirty="0">
              <a:latin typeface="Tahoma" pitchFamily="34" charset="0"/>
              <a:ea typeface="Tahoma" pitchFamily="34" charset="0"/>
              <a:cs typeface="Tahoma" pitchFamily="34" charset="0"/>
            </a:endParaRP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algn="l" eaLnBrk="1" hangingPunct="1">
              <a:defRPr/>
            </a:pPr>
            <a:r>
              <a:rPr lang="ti-ER" sz="2400" dirty="0">
                <a:solidFill>
                  <a:schemeClr val="tx2"/>
                </a:solidFill>
                <a:latin typeface="Tahoma" pitchFamily="34" charset="0"/>
                <a:ea typeface="Tahoma" pitchFamily="34" charset="0"/>
                <a:cs typeface="Tahoma" pitchFamily="34" charset="0"/>
              </a:rPr>
              <a:t>ካብ ገጽ ሓበሬታ ምሕታም/ሓቲምካ ምውጻእ</a:t>
            </a:r>
            <a:endParaRPr lang="sv-SE" sz="2400"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0" y="548680"/>
            <a:ext cx="9144000" cy="2519511"/>
          </a:xfrm>
        </p:spPr>
        <p:txBody>
          <a:bodyPr>
            <a:normAutofit/>
          </a:bodyPr>
          <a:lstStyle/>
          <a:p>
            <a:pPr>
              <a:buNone/>
            </a:pPr>
            <a:r>
              <a:rPr lang="sv-SE" sz="1800" dirty="0"/>
              <a:t>	</a:t>
            </a:r>
          </a:p>
          <a:p>
            <a:pPr>
              <a:buNone/>
            </a:pP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ኣብ ኢንተርነት ሓበሬታ ክትደሊ ከለኻ ምናልባት ኣሕቲምካ ከተውጽእ ትደሊ ትኸውን፡</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ኣብቲ ኣርካይቭ ዝርዝር ሓበሬታ ድሕሪ ምጥዋቕ </a:t>
            </a:r>
            <a:r>
              <a:rPr lang="ti-ER" sz="1800" b="1" dirty="0">
                <a:latin typeface="Tahoma" pitchFamily="34" charset="0"/>
                <a:ea typeface="Tahoma" pitchFamily="34" charset="0"/>
                <a:cs typeface="Tahoma" pitchFamily="34" charset="0"/>
              </a:rPr>
              <a:t>ሕተም ወይ ብጽሑፍ ኣውጽእ </a:t>
            </a:r>
            <a:r>
              <a:rPr lang="ti-ER" sz="1800" dirty="0">
                <a:latin typeface="Tahoma" pitchFamily="34" charset="0"/>
                <a:ea typeface="Tahoma" pitchFamily="34" charset="0"/>
                <a:cs typeface="Tahoma" pitchFamily="34" charset="0"/>
              </a:rPr>
              <a:t>ኣብ ዝብል ጠውቕ</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ሓደ ብዙሕ ኣማራጺታት ዘለዎ ሰንጠረጅ ይመጻካ፡</a:t>
            </a:r>
            <a:endParaRPr lang="sv-SE" sz="1800" dirty="0">
              <a:latin typeface="Tahoma" pitchFamily="34" charset="0"/>
              <a:ea typeface="Tahoma" pitchFamily="34" charset="0"/>
              <a:cs typeface="Tahoma" pitchFamily="34" charset="0"/>
            </a:endParaRPr>
          </a:p>
          <a:p>
            <a:pPr>
              <a:buNone/>
            </a:pP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ገሊኡ ክፋል ናይቲ ገጽ ጥራሕ ውን ከተውጽእ ይከኣል ኢዩ</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የማናይ ክፋል መጠወቒ ኣንጭዋ ብምጥቃም ነቲ ከተሕትሞ ወይ ከተውጽኦ ዝደለኻ ጽሑፍ ክሳብታ እትደልያ ኣጸልም፡</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ብድሕርዚ የማናይ ሸነኽ መጠወቒ ኣንጭዋ ብምጥዋቅ </a:t>
            </a:r>
            <a:r>
              <a:rPr lang="ti-ER" sz="1800" b="1" dirty="0">
                <a:latin typeface="Tahoma" pitchFamily="34" charset="0"/>
                <a:ea typeface="Tahoma" pitchFamily="34" charset="0"/>
                <a:cs typeface="Tahoma" pitchFamily="34" charset="0"/>
              </a:rPr>
              <a:t>ብጽሑፍ ኣውጽእ </a:t>
            </a:r>
            <a:r>
              <a:rPr lang="ti-ER" sz="1800" dirty="0">
                <a:latin typeface="Tahoma" pitchFamily="34" charset="0"/>
                <a:ea typeface="Tahoma" pitchFamily="34" charset="0"/>
                <a:cs typeface="Tahoma" pitchFamily="34" charset="0"/>
              </a:rPr>
              <a:t>ኣብዝብል ጠውቕ፡፡</a:t>
            </a:r>
            <a:endParaRPr lang="sv-SE" sz="1800" dirty="0">
              <a:latin typeface="Tahoma" pitchFamily="34" charset="0"/>
              <a:ea typeface="Tahoma" pitchFamily="34" charset="0"/>
              <a:cs typeface="Tahoma" pitchFamily="34" charset="0"/>
            </a:endParaRPr>
          </a:p>
          <a:p>
            <a:pPr>
              <a:buNone/>
            </a:pPr>
            <a:r>
              <a:rPr lang="sv-SE" sz="1800" dirty="0">
                <a:latin typeface="Tahoma" pitchFamily="34" charset="0"/>
                <a:ea typeface="Tahoma" pitchFamily="34" charset="0"/>
                <a:cs typeface="Tahoma" pitchFamily="34" charset="0"/>
              </a:rPr>
              <a:t>	</a:t>
            </a:r>
          </a:p>
        </p:txBody>
      </p:sp>
      <p:pic>
        <p:nvPicPr>
          <p:cNvPr id="21508" name="Platshållare för innehåll 4" descr="Skriv ut Internet.JPG"/>
          <p:cNvPicPr>
            <a:picLocks noGrp="1" noChangeAspect="1"/>
          </p:cNvPicPr>
          <p:nvPr>
            <p:ph sz="half" idx="2"/>
          </p:nvPr>
        </p:nvPicPr>
        <p:blipFill>
          <a:blip r:embed="rId2" cstate="print"/>
          <a:srcRect/>
          <a:stretch>
            <a:fillRect/>
          </a:stretch>
        </p:blipFill>
        <p:spPr>
          <a:xfrm>
            <a:off x="0" y="3068638"/>
            <a:ext cx="9144000" cy="3789362"/>
          </a:xfrm>
        </p:spPr>
      </p:pic>
      <p:sp>
        <p:nvSpPr>
          <p:cNvPr id="7" name="Vänster 6"/>
          <p:cNvSpPr>
            <a:spLocks noChangeArrowheads="1"/>
          </p:cNvSpPr>
          <p:nvPr/>
        </p:nvSpPr>
        <p:spPr bwMode="auto">
          <a:xfrm>
            <a:off x="7164388" y="3573463"/>
            <a:ext cx="1152525" cy="215900"/>
          </a:xfrm>
          <a:prstGeom prst="leftArrow">
            <a:avLst>
              <a:gd name="adj1" fmla="val 50000"/>
              <a:gd name="adj2" fmla="val 49997"/>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8" name="Vänster 7"/>
          <p:cNvSpPr>
            <a:spLocks noChangeArrowheads="1"/>
          </p:cNvSpPr>
          <p:nvPr/>
        </p:nvSpPr>
        <p:spPr bwMode="auto">
          <a:xfrm>
            <a:off x="468313" y="32131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grpSp>
        <p:nvGrpSpPr>
          <p:cNvPr id="11" name="Group 10"/>
          <p:cNvGrpSpPr>
            <a:grpSpLocks/>
          </p:cNvGrpSpPr>
          <p:nvPr/>
        </p:nvGrpSpPr>
        <p:grpSpPr bwMode="auto">
          <a:xfrm>
            <a:off x="2555875" y="4292600"/>
            <a:ext cx="4824413" cy="792163"/>
            <a:chOff x="2555875" y="4292600"/>
            <a:chExt cx="4824413" cy="792163"/>
          </a:xfrm>
        </p:grpSpPr>
        <p:sp>
          <p:nvSpPr>
            <p:cNvPr id="6" name="Rektangel med rundade hörn 5"/>
            <p:cNvSpPr/>
            <p:nvPr/>
          </p:nvSpPr>
          <p:spPr>
            <a:xfrm>
              <a:off x="2555875" y="4292600"/>
              <a:ext cx="3887788" cy="792163"/>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0" name="Vänster 9"/>
            <p:cNvSpPr/>
            <p:nvPr/>
          </p:nvSpPr>
          <p:spPr>
            <a:xfrm>
              <a:off x="6227763" y="4508500"/>
              <a:ext cx="1152525" cy="2159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grpSp>
      <p:sp>
        <p:nvSpPr>
          <p:cNvPr id="9" name="Vänster 8"/>
          <p:cNvSpPr>
            <a:spLocks noChangeArrowheads="1"/>
          </p:cNvSpPr>
          <p:nvPr/>
        </p:nvSpPr>
        <p:spPr bwMode="auto">
          <a:xfrm>
            <a:off x="2484438" y="4221163"/>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1508"/>
                                        </p:tgtEl>
                                        <p:attrNameLst>
                                          <p:attrName>style.visibility</p:attrName>
                                        </p:attrNameLst>
                                      </p:cBhvr>
                                      <p:to>
                                        <p:strVal val="visible"/>
                                      </p:to>
                                    </p:set>
                                    <p:animEffect transition="in" filter="barn(inVertical)">
                                      <p:cBhvr>
                                        <p:cTn id="25" dur="500"/>
                                        <p:tgtEl>
                                          <p:spTgt spid="2150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508"/>
                                        </p:tgtEl>
                                        <p:attrNameLst>
                                          <p:attrName>style.visibility</p:attrName>
                                        </p:attrNameLst>
                                      </p:cBhvr>
                                      <p:to>
                                        <p:strVal val="visible"/>
                                      </p:to>
                                    </p:set>
                                    <p:animEffect transition="in" filter="barn(inVertical)">
                                      <p:cBhvr>
                                        <p:cTn id="30" dur="500"/>
                                        <p:tgtEl>
                                          <p:spTgt spid="2150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uiExpand="1" animBg="1"/>
      <p:bldP spid="9" grpId="0" uiExpan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algn="l" eaLnBrk="1" hangingPunct="1">
              <a:defRPr/>
            </a:pPr>
            <a:r>
              <a:rPr lang="ti-ER" sz="2400" dirty="0">
                <a:solidFill>
                  <a:schemeClr val="tx2"/>
                </a:solidFill>
                <a:latin typeface="Tahoma" pitchFamily="34" charset="0"/>
                <a:ea typeface="Tahoma" pitchFamily="34" charset="0"/>
                <a:cs typeface="Tahoma" pitchFamily="34" charset="0"/>
              </a:rPr>
              <a:t>ምዕቓብ ስእሊ ካብ ገጽ መርበብ ሓበሬታ</a:t>
            </a:r>
            <a:endParaRPr lang="sv-SE" sz="2400"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107504" y="476672"/>
            <a:ext cx="8928992" cy="2447503"/>
          </a:xfrm>
        </p:spPr>
        <p:txBody>
          <a:bodyPr>
            <a:normAutofit/>
          </a:bodyPr>
          <a:lstStyle/>
          <a:p>
            <a:pPr eaLnBrk="1" hangingPunct="1">
              <a:buNone/>
              <a:defRPr/>
            </a:pPr>
            <a:r>
              <a:rPr lang="sv-SE" sz="1800" dirty="0">
                <a:latin typeface="Tahoma" pitchFamily="34" charset="0"/>
                <a:ea typeface="Tahoma" pitchFamily="34" charset="0"/>
                <a:cs typeface="Tahoma" pitchFamily="34" charset="0"/>
              </a:rPr>
              <a:t>	</a:t>
            </a:r>
          </a:p>
          <a:p>
            <a:pPr eaLnBrk="1" hangingPunct="1">
              <a:buNone/>
              <a:defRPr/>
            </a:pP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ነታ ስእሊ ኣጸሊምካ ብየማናይ ሸነኽ ኣንጭዋ ብምጥዋቕ ነዛ </a:t>
            </a:r>
            <a:r>
              <a:rPr lang="ti-ER" sz="1800" b="1" dirty="0">
                <a:latin typeface="Tahoma" pitchFamily="34" charset="0"/>
                <a:ea typeface="Tahoma" pitchFamily="34" charset="0"/>
                <a:cs typeface="Tahoma" pitchFamily="34" charset="0"/>
              </a:rPr>
              <a:t>ስእሊ ካም.... ዓቅባ </a:t>
            </a:r>
            <a:r>
              <a:rPr lang="ti-ER" sz="1800" dirty="0">
                <a:latin typeface="Tahoma" pitchFamily="34" charset="0"/>
                <a:ea typeface="Tahoma" pitchFamily="34" charset="0"/>
                <a:cs typeface="Tahoma" pitchFamily="34" charset="0"/>
              </a:rPr>
              <a:t>ኣብ ዝብል ጽሑፍ ጠውቕ</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ሓደ ሓድሽ ሰንጠረጅ ካልእ ስእሊ ተዓዘብ ዝብል ይመጻካ</a:t>
            </a:r>
            <a:endParaRPr lang="sv-SE" sz="1800" dirty="0">
              <a:latin typeface="Tahoma" pitchFamily="34" charset="0"/>
              <a:ea typeface="Tahoma" pitchFamily="34" charset="0"/>
              <a:cs typeface="Tahoma" pitchFamily="34" charset="0"/>
            </a:endParaRP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a:endParaRPr lang="sv-SE"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a:endParaRPr lang="sv-SE" dirty="0">
              <a:solidFill>
                <a:srgbClr val="FFFFFF"/>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amond(in)">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81075"/>
          </a:xfrm>
        </p:spPr>
        <p:txBody>
          <a:bodyPr/>
          <a:lstStyle/>
          <a:p>
            <a:pPr rtl="1" eaLnBrk="1" hangingPunct="1">
              <a:defRPr/>
            </a:pPr>
            <a:r>
              <a:rPr lang="sv-SE" dirty="0">
                <a:latin typeface="Tahoma" pitchFamily="34" charset="0"/>
                <a:ea typeface="Tahoma" pitchFamily="34" charset="0"/>
                <a:cs typeface="Tahoma" pitchFamily="34" charset="0"/>
              </a:rPr>
              <a:t>Internet </a:t>
            </a:r>
          </a:p>
        </p:txBody>
      </p:sp>
      <p:sp>
        <p:nvSpPr>
          <p:cNvPr id="2053" name="Rectangle 5"/>
          <p:cNvSpPr>
            <a:spLocks noGrp="1" noChangeArrowheads="1"/>
          </p:cNvSpPr>
          <p:nvPr>
            <p:ph idx="1"/>
          </p:nvPr>
        </p:nvSpPr>
        <p:spPr>
          <a:xfrm>
            <a:off x="251520" y="1196752"/>
            <a:ext cx="8435280" cy="4929411"/>
          </a:xfrm>
        </p:spPr>
        <p:txBody>
          <a:bodyPr>
            <a:normAutofit/>
          </a:bodyPr>
          <a:lstStyle/>
          <a:p>
            <a:r>
              <a:rPr lang="ti-ER" sz="2400" b="1" dirty="0">
                <a:effectLst/>
                <a:latin typeface="Tahoma" pitchFamily="34" charset="0"/>
                <a:ea typeface="Tahoma" pitchFamily="34" charset="0"/>
                <a:cs typeface="Tahoma" pitchFamily="34" charset="0"/>
              </a:rPr>
              <a:t>ኢንተርነት </a:t>
            </a:r>
            <a:r>
              <a:rPr lang="ti-ER" sz="2400" dirty="0">
                <a:latin typeface="Tahoma" pitchFamily="34" charset="0"/>
                <a:ea typeface="Tahoma" pitchFamily="34" charset="0"/>
                <a:cs typeface="Tahoma" pitchFamily="34" charset="0"/>
              </a:rPr>
              <a:t>ናይ ዓለምና ዝዓበየ መርበብ ሓበሬታ ብኮምፒተር ዝዕድም ኮይኑ ዕድላት ዝተፈላለዩ መልክዓት ርክብ ብጽሑፍ ፣ ብድምጺ፣ወይ ውን ብስእሊ መልክዕ ይዕድም፡፡</a:t>
            </a:r>
            <a:endParaRPr lang="sv-SE" sz="2400" dirty="0">
              <a:latin typeface="Tahoma" pitchFamily="34" charset="0"/>
              <a:ea typeface="Tahoma" pitchFamily="34" charset="0"/>
              <a:cs typeface="Tahoma" pitchFamily="34" charset="0"/>
            </a:endParaRPr>
          </a:p>
          <a:p>
            <a:r>
              <a:rPr lang="ti-ER" sz="2400" dirty="0">
                <a:latin typeface="Tahoma" pitchFamily="34" charset="0"/>
                <a:ea typeface="Tahoma" pitchFamily="34" charset="0"/>
                <a:cs typeface="Tahoma" pitchFamily="34" charset="0"/>
              </a:rPr>
              <a:t>እቲ ዝዓበየ ተግባራዊ ዝርግሔ ረኺቡ ዘሎ ካብ   ኢንተርነት ድማ </a:t>
            </a:r>
            <a:r>
              <a:rPr lang="ti-ER" sz="2400" b="1" dirty="0">
                <a:latin typeface="Tahoma" pitchFamily="34" charset="0"/>
                <a:ea typeface="Tahoma" pitchFamily="34" charset="0"/>
                <a:cs typeface="Tahoma" pitchFamily="34" charset="0"/>
              </a:rPr>
              <a:t>ዓለም ለኻዊ መርበብ ሓበሬታ </a:t>
            </a:r>
            <a:r>
              <a:rPr lang="ti-ER" sz="2400" dirty="0">
                <a:latin typeface="Tahoma" pitchFamily="34" charset="0"/>
                <a:ea typeface="Tahoma" pitchFamily="34" charset="0"/>
                <a:cs typeface="Tahoma" pitchFamily="34" charset="0"/>
              </a:rPr>
              <a:t>(ብሕጽሮተ ቓል </a:t>
            </a:r>
            <a:r>
              <a:rPr lang="sv-SE" sz="2400" dirty="0" err="1">
                <a:latin typeface="Tahoma" pitchFamily="34" charset="0"/>
                <a:ea typeface="Tahoma" pitchFamily="34" charset="0"/>
                <a:cs typeface="Tahoma" pitchFamily="34" charset="0"/>
              </a:rPr>
              <a:t>www</a:t>
            </a:r>
            <a:r>
              <a:rPr lang="ti-ER" sz="2400" dirty="0">
                <a:latin typeface="Tahoma" pitchFamily="34" charset="0"/>
                <a:ea typeface="Tahoma" pitchFamily="34" charset="0"/>
                <a:cs typeface="Tahoma" pitchFamily="34" charset="0"/>
              </a:rPr>
              <a:t>) ማለት ገለ ግፋል ናይ ዝተፈላለዩ መርበብ ሓበሬታታትን ኢ-ፖስትን (ናይ ኢንተርነት ኣድራሻን) እንጥቐመሉ ነገር ኢዩ.</a:t>
            </a:r>
            <a:endParaRPr lang="sv-SE" sz="2400" b="1" dirty="0">
              <a:latin typeface="Tahoma" pitchFamily="34" charset="0"/>
              <a:ea typeface="Tahoma" pitchFamily="34" charset="0"/>
              <a:cs typeface="Tahoma" pitchFamily="34" charset="0"/>
            </a:endParaRPr>
          </a:p>
          <a:p>
            <a:r>
              <a:rPr lang="ti-ER" sz="2400" dirty="0">
                <a:latin typeface="Tahoma" pitchFamily="34" charset="0"/>
                <a:ea typeface="Tahoma" pitchFamily="34" charset="0"/>
                <a:cs typeface="Tahoma" pitchFamily="34" charset="0"/>
              </a:rPr>
              <a:t>ብመንገዲ ገጽ መርበብ ሓበሬታ ኢንተርነት ዝተፈላለዩ ሓገዛት ኣገልግሎት ፎርም ንመራኸቢታት ፣ዐምዲ ገጻትን ብኢንተርነት ምግዛእን፡ ዓለም ለኻዊ መርበብ ሓበሬታ (ብሕጽሮተ ቓል </a:t>
            </a:r>
            <a:r>
              <a:rPr lang="sv-SE" sz="2400" dirty="0" err="1">
                <a:latin typeface="Tahoma" pitchFamily="34" charset="0"/>
                <a:ea typeface="Tahoma" pitchFamily="34" charset="0"/>
                <a:cs typeface="Tahoma" pitchFamily="34" charset="0"/>
              </a:rPr>
              <a:t>www</a:t>
            </a:r>
            <a:r>
              <a:rPr lang="ti-ER" sz="2400" dirty="0">
                <a:latin typeface="Tahoma" pitchFamily="34" charset="0"/>
                <a:ea typeface="Tahoma" pitchFamily="34" charset="0"/>
                <a:cs typeface="Tahoma" pitchFamily="34" charset="0"/>
              </a:rPr>
              <a:t>) ካብ 1990 ጀሚሩ ምስ ነበረ ኢዩ፡ ብሰንኪ ህላውነቱ ድማ ኢንተርነት ተጠላቢ ወይ ውሩይ ንኽኸውን ብዙሕ ተራ ተጻዊቱ፡፡  </a:t>
            </a:r>
          </a:p>
          <a:p>
            <a:endParaRPr lang="sv-SE" sz="2400" dirty="0">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arn(inVertical)">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arn(inVertical)">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l" eaLnBrk="1" hangingPunct="1">
              <a:buNone/>
              <a:defRPr/>
            </a:pP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ካብዞም ተጠቒሶም ዘለዉ ኣስማት ኣበይናይ ክትዕቅቦ ከም እትደሊ ድሕሪ ምምራጽ ኣብቲ </a:t>
            </a:r>
            <a:r>
              <a:rPr lang="ti-ER" sz="1800" b="1" dirty="0">
                <a:latin typeface="Tahoma" pitchFamily="34" charset="0"/>
                <a:ea typeface="Tahoma" pitchFamily="34" charset="0"/>
                <a:cs typeface="Tahoma" pitchFamily="34" charset="0"/>
              </a:rPr>
              <a:t>ዓቅብ</a:t>
            </a:r>
            <a:r>
              <a:rPr lang="ti-ER" sz="1800" dirty="0">
                <a:latin typeface="Tahoma" pitchFamily="34" charset="0"/>
                <a:ea typeface="Tahoma" pitchFamily="34" charset="0"/>
                <a:cs typeface="Tahoma" pitchFamily="34" charset="0"/>
              </a:rPr>
              <a:t> ዝብል ጠውቅ</a:t>
            </a:r>
            <a:r>
              <a:rPr lang="sv-SE" sz="1800" b="1" dirty="0">
                <a:latin typeface="Tahoma" pitchFamily="34" charset="0"/>
                <a:ea typeface="Tahoma" pitchFamily="34" charset="0"/>
                <a:cs typeface="Tahoma" pitchFamily="34" charset="0"/>
              </a:rPr>
              <a:t>.</a:t>
            </a: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81000"/>
            <a:ext cx="9144000" cy="1371600"/>
          </a:xfrm>
        </p:spPr>
        <p:txBody>
          <a:bodyPr>
            <a:normAutofit/>
          </a:bodyPr>
          <a:lstStyle/>
          <a:p>
            <a:pPr algn="l"/>
            <a:r>
              <a:rPr lang="ti-ER" sz="4000" dirty="0">
                <a:solidFill>
                  <a:schemeClr val="tx2"/>
                </a:solidFill>
                <a:latin typeface="Tahoma" pitchFamily="34" charset="0"/>
                <a:ea typeface="Tahoma" pitchFamily="34" charset="0"/>
                <a:cs typeface="Tahoma" pitchFamily="34" charset="0"/>
              </a:rPr>
              <a:t>ኣገልግሎት ደለይቲ ሓበሬታን/ሞቶር ምድላይ ሓበሬታን</a:t>
            </a:r>
            <a:endParaRPr lang="sv-SE" sz="4000" dirty="0">
              <a:solidFill>
                <a:schemeClr val="tx2"/>
              </a:solidFill>
              <a:effectLst/>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1981200"/>
            <a:ext cx="8229600" cy="4543425"/>
          </a:xfrm>
        </p:spPr>
        <p:txBody>
          <a:bodyPr/>
          <a:lstStyle/>
          <a:p>
            <a:pPr eaLnBrk="1" hangingPunct="1">
              <a:defRPr/>
            </a:pPr>
            <a:r>
              <a:rPr lang="ti-ER" sz="1800" dirty="0">
                <a:latin typeface="Tahoma" pitchFamily="34" charset="0"/>
                <a:ea typeface="Tahoma" pitchFamily="34" charset="0"/>
                <a:cs typeface="Tahoma" pitchFamily="34" charset="0"/>
              </a:rPr>
              <a:t>ኣብ ኢንተርነት ሓበሬታ ንምድላይ ዝተፈላለዩ ኣገልግሎት/ሞቶረ ኣደላልያ ኣለዉ</a:t>
            </a:r>
            <a:r>
              <a:rPr lang="sv-SE" sz="1800" dirty="0">
                <a:latin typeface="Tahoma" pitchFamily="34" charset="0"/>
                <a:ea typeface="Tahoma" pitchFamily="34" charset="0"/>
                <a:cs typeface="Tahoma" pitchFamily="34" charset="0"/>
              </a:rPr>
              <a:t>. </a:t>
            </a:r>
            <a:r>
              <a:rPr lang="ti-ER" sz="1800" dirty="0">
                <a:latin typeface="Tahoma" pitchFamily="34" charset="0"/>
                <a:ea typeface="Tahoma" pitchFamily="34" charset="0"/>
                <a:cs typeface="Tahoma" pitchFamily="34" charset="0"/>
              </a:rPr>
              <a:t>እቲ ዝያዳ ኩሎም ፍሉጥን ፍቱውን ዝኾነ ሞቶች ናይ ምድላይ ሓበሬታ እምበኣር ጎግል ኢዩ</a:t>
            </a:r>
            <a:r>
              <a:rPr lang="sv-SE" sz="1800" dirty="0">
                <a:latin typeface="Tahoma" pitchFamily="34" charset="0"/>
                <a:ea typeface="Tahoma" pitchFamily="34" charset="0"/>
                <a:cs typeface="Tahoma" pitchFamily="34" charset="0"/>
              </a:rPr>
              <a:t>:</a:t>
            </a:r>
            <a:r>
              <a:rPr lang="ti-ER" sz="1800" dirty="0">
                <a:latin typeface="Tahoma" pitchFamily="34" charset="0"/>
                <a:ea typeface="Tahoma" pitchFamily="34" charset="0"/>
                <a:cs typeface="Tahoma" pitchFamily="34" charset="0"/>
              </a:rPr>
              <a:t> ግን ከኣ ካልኦት ኣገልግሎታት ውን ኣለዉ፡፡ </a:t>
            </a:r>
            <a:endParaRPr lang="sv-SE" sz="1800" dirty="0">
              <a:latin typeface="Tahoma" pitchFamily="34" charset="0"/>
              <a:ea typeface="Tahoma" pitchFamily="34" charset="0"/>
              <a:cs typeface="Tahoma" pitchFamily="34" charset="0"/>
            </a:endParaRPr>
          </a:p>
          <a:p>
            <a:pPr eaLnBrk="1" hangingPunct="1">
              <a:defRPr/>
            </a:pPr>
            <a:endParaRPr lang="sv-SE" sz="1800" dirty="0">
              <a:latin typeface="Tahoma" pitchFamily="34" charset="0"/>
              <a:ea typeface="Tahoma" pitchFamily="34" charset="0"/>
              <a:cs typeface="Tahoma" pitchFamily="34" charset="0"/>
            </a:endParaRPr>
          </a:p>
          <a:p>
            <a:pPr>
              <a:defRPr/>
            </a:pPr>
            <a:r>
              <a:rPr lang="sv-SE" sz="1800" b="1" dirty="0" err="1">
                <a:latin typeface="Tahoma" pitchFamily="34" charset="0"/>
                <a:ea typeface="Tahoma" pitchFamily="34" charset="0"/>
                <a:cs typeface="Tahoma" pitchFamily="34" charset="0"/>
                <a:hlinkClick r:id="rId2"/>
              </a:rPr>
              <a:t>www.google.com</a:t>
            </a:r>
            <a:endParaRPr lang="sv-SE" sz="1800" b="1"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3"/>
              </a:rPr>
              <a:t>www.yahoo.com</a:t>
            </a:r>
            <a:endParaRPr lang="sv-SE" sz="1800" b="1" u="sng"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4"/>
              </a:rPr>
              <a:t>www.altavista.com</a:t>
            </a:r>
            <a:endParaRPr lang="sv-SE" sz="1800" b="1" u="sng"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5"/>
              </a:rPr>
              <a:t>www.alltheweb.com</a:t>
            </a:r>
            <a:endParaRPr lang="sv-SE" sz="1800" b="1" u="sng" dirty="0">
              <a:latin typeface="Tahoma" pitchFamily="34" charset="0"/>
              <a:ea typeface="Tahoma" pitchFamily="34" charset="0"/>
              <a:cs typeface="Tahoma" pitchFamily="34" charset="0"/>
            </a:endParaRPr>
          </a:p>
          <a:p>
            <a:pPr>
              <a:defRPr/>
            </a:pPr>
            <a:r>
              <a:rPr lang="en-US" sz="1800" b="1" u="sng" dirty="0">
                <a:latin typeface="Tahoma" pitchFamily="34" charset="0"/>
                <a:ea typeface="Tahoma" pitchFamily="34" charset="0"/>
                <a:cs typeface="Tahoma" pitchFamily="34" charset="0"/>
                <a:hlinkClick r:id="rId6"/>
              </a:rPr>
              <a:t>www.hotbot.com</a:t>
            </a:r>
            <a:endParaRPr lang="en-US" sz="1800" b="1" u="sng" dirty="0">
              <a:latin typeface="Tahoma" pitchFamily="34" charset="0"/>
              <a:ea typeface="Tahoma" pitchFamily="34" charset="0"/>
              <a:cs typeface="Tahoma" pitchFamily="34" charset="0"/>
            </a:endParaRPr>
          </a:p>
          <a:p>
            <a:pPr>
              <a:defRPr/>
            </a:pPr>
            <a:r>
              <a:rPr lang="en-US" sz="1800" b="1" u="sng" dirty="0">
                <a:latin typeface="Tahoma" pitchFamily="34" charset="0"/>
                <a:ea typeface="Tahoma" pitchFamily="34" charset="0"/>
                <a:cs typeface="Tahoma" pitchFamily="34" charset="0"/>
                <a:hlinkClick r:id="rId7"/>
              </a:rPr>
              <a:t>www.lycos.com</a:t>
            </a:r>
            <a:r>
              <a:rPr lang="en-US" sz="1800" b="1" dirty="0">
                <a:latin typeface="Tahoma" pitchFamily="34" charset="0"/>
                <a:ea typeface="Tahoma" pitchFamily="34" charset="0"/>
                <a:cs typeface="Tahoma" pitchFamily="34" charset="0"/>
              </a:rPr>
              <a:t> </a:t>
            </a:r>
            <a:endParaRPr lang="sv-SE" sz="1800" b="1" dirty="0">
              <a:latin typeface="Tahoma" pitchFamily="34" charset="0"/>
              <a:ea typeface="Tahoma" pitchFamily="34" charset="0"/>
              <a:cs typeface="Tahoma" pitchFamily="34" charset="0"/>
            </a:endParaRPr>
          </a:p>
          <a:p>
            <a:pPr algn="r" rtl="1" eaLnBrk="1" hangingPunct="1">
              <a:defRPr/>
            </a:pPr>
            <a:endParaRPr lang="sv-SE" sz="2200" b="1" dirty="0">
              <a:latin typeface="Tahoma" pitchFamily="34" charset="0"/>
              <a:ea typeface="Tahoma" pitchFamily="34" charset="0"/>
              <a:cs typeface="Tahoma" pitchFamily="34" charset="0"/>
            </a:endParaRPr>
          </a:p>
          <a:p>
            <a:pPr algn="l" eaLnBrk="1" hangingPunct="1">
              <a:defRPr/>
            </a:pPr>
            <a:endParaRPr lang="sv-SE" sz="2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eaLnBrk="1" hangingPunct="1">
              <a:buNone/>
              <a:defRPr/>
            </a:pP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ኣብቲ ናይ መድለዪ ቦታ እቲ ብዛዕብኡ ክትፈልጥ ደሊኻ ዘለኻ ኣርእስቲ ጸሓፍ</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ኣብ ዝቕጽል ገጻት ብዛዕባ እዞም ብቐይሕ ኣኽቢብናሎም ዘለና ዝርዝር ሓበሬታታት ክንዛረብ እና፡</a:t>
            </a:r>
          </a:p>
        </p:txBody>
      </p:sp>
      <p:pic>
        <p:nvPicPr>
          <p:cNvPr id="40962"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340" y="1628775"/>
            <a:ext cx="9101319" cy="5229225"/>
          </a:xfrm>
        </p:spPr>
      </p:pic>
      <p:sp>
        <p:nvSpPr>
          <p:cNvPr id="40964" name="AutoShape 4"/>
          <p:cNvSpPr>
            <a:spLocks noChangeArrowheads="1"/>
          </p:cNvSpPr>
          <p:nvPr/>
        </p:nvSpPr>
        <p:spPr bwMode="auto">
          <a:xfrm>
            <a:off x="323850"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5" name="AutoShape 5"/>
          <p:cNvSpPr>
            <a:spLocks noChangeArrowheads="1"/>
          </p:cNvSpPr>
          <p:nvPr/>
        </p:nvSpPr>
        <p:spPr bwMode="auto">
          <a:xfrm>
            <a:off x="971550"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6" name="AutoShape 6"/>
          <p:cNvSpPr>
            <a:spLocks noChangeArrowheads="1"/>
          </p:cNvSpPr>
          <p:nvPr/>
        </p:nvSpPr>
        <p:spPr bwMode="auto">
          <a:xfrm>
            <a:off x="2051050"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7" name="AutoShape 7"/>
          <p:cNvSpPr>
            <a:spLocks noChangeArrowheads="1"/>
          </p:cNvSpPr>
          <p:nvPr/>
        </p:nvSpPr>
        <p:spPr bwMode="auto">
          <a:xfrm>
            <a:off x="2555875"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8" name="AutoShape 8"/>
          <p:cNvSpPr>
            <a:spLocks noChangeArrowheads="1"/>
          </p:cNvSpPr>
          <p:nvPr/>
        </p:nvSpPr>
        <p:spPr bwMode="auto">
          <a:xfrm>
            <a:off x="3203575"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9" name="AutoShape 9"/>
          <p:cNvSpPr>
            <a:spLocks noChangeArrowheads="1"/>
          </p:cNvSpPr>
          <p:nvPr/>
        </p:nvSpPr>
        <p:spPr bwMode="auto">
          <a:xfrm>
            <a:off x="3779838" y="2924175"/>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0" name="AutoShape 10"/>
          <p:cNvSpPr>
            <a:spLocks noChangeArrowheads="1"/>
          </p:cNvSpPr>
          <p:nvPr/>
        </p:nvSpPr>
        <p:spPr bwMode="auto">
          <a:xfrm>
            <a:off x="4284663" y="2924175"/>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1" name="AutoShape 11"/>
          <p:cNvSpPr>
            <a:spLocks noChangeArrowheads="1"/>
          </p:cNvSpPr>
          <p:nvPr/>
        </p:nvSpPr>
        <p:spPr bwMode="auto">
          <a:xfrm>
            <a:off x="1547813" y="2924175"/>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2" name="AutoShape 12"/>
          <p:cNvSpPr>
            <a:spLocks noChangeArrowheads="1"/>
          </p:cNvSpPr>
          <p:nvPr/>
        </p:nvSpPr>
        <p:spPr bwMode="auto">
          <a:xfrm rot="10800000">
            <a:off x="4429125" y="4195663"/>
            <a:ext cx="1728788" cy="215900"/>
          </a:xfrm>
          <a:prstGeom prst="rightArrow">
            <a:avLst>
              <a:gd name="adj1" fmla="val 50000"/>
              <a:gd name="adj2" fmla="val 200184"/>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3" name="AutoShape 13"/>
          <p:cNvSpPr>
            <a:spLocks noChangeArrowheads="1"/>
          </p:cNvSpPr>
          <p:nvPr/>
        </p:nvSpPr>
        <p:spPr bwMode="auto">
          <a:xfrm>
            <a:off x="7667625" y="458152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2" name="TextBox 1"/>
          <p:cNvSpPr txBox="1"/>
          <p:nvPr/>
        </p:nvSpPr>
        <p:spPr>
          <a:xfrm>
            <a:off x="1856260" y="4149725"/>
            <a:ext cx="3888432" cy="307777"/>
          </a:xfrm>
          <a:prstGeom prst="rect">
            <a:avLst/>
          </a:prstGeom>
          <a:noFill/>
        </p:spPr>
        <p:txBody>
          <a:bodyPr wrap="square" rtlCol="0">
            <a:spAutoFit/>
          </a:bodyPr>
          <a:lstStyle/>
          <a:p>
            <a:r>
              <a:rPr lang="sv-SE" sz="1400" dirty="0">
                <a:solidFill>
                  <a:schemeClr val="bg1"/>
                </a:solidFill>
                <a:ea typeface="Tahoma" pitchFamily="34" charset="0"/>
                <a:cs typeface="Tahoma" pitchFamily="34" charset="0"/>
              </a:rPr>
              <a:t>Skriv här vad du vill söka efter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72"/>
                                        </p:tgtEl>
                                        <p:attrNameLst>
                                          <p:attrName>style.visibility</p:attrName>
                                        </p:attrNameLst>
                                      </p:cBhvr>
                                      <p:to>
                                        <p:strVal val="visible"/>
                                      </p:to>
                                    </p:set>
                                    <p:animEffect transition="in" filter="barn(inVertical)">
                                      <p:cBhvr>
                                        <p:cTn id="17" dur="500"/>
                                        <p:tgtEl>
                                          <p:spTgt spid="4097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0964"/>
                                        </p:tgtEl>
                                      </p:cBhvr>
                                    </p:animEffect>
                                    <p:animScale>
                                      <p:cBhvr>
                                        <p:cTn id="22" dur="250" autoRev="1" fill="hold"/>
                                        <p:tgtEl>
                                          <p:spTgt spid="4096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40965"/>
                                        </p:tgtEl>
                                      </p:cBhvr>
                                    </p:animEffect>
                                    <p:animScale>
                                      <p:cBhvr>
                                        <p:cTn id="25" dur="250" autoRev="1" fill="hold"/>
                                        <p:tgtEl>
                                          <p:spTgt spid="4096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40971"/>
                                        </p:tgtEl>
                                      </p:cBhvr>
                                    </p:animEffect>
                                    <p:animScale>
                                      <p:cBhvr>
                                        <p:cTn id="28" dur="250" autoRev="1" fill="hold"/>
                                        <p:tgtEl>
                                          <p:spTgt spid="40971"/>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40966"/>
                                        </p:tgtEl>
                                      </p:cBhvr>
                                    </p:animEffect>
                                    <p:animScale>
                                      <p:cBhvr>
                                        <p:cTn id="31" dur="250" autoRev="1" fill="hold"/>
                                        <p:tgtEl>
                                          <p:spTgt spid="40966"/>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40967"/>
                                        </p:tgtEl>
                                      </p:cBhvr>
                                    </p:animEffect>
                                    <p:animScale>
                                      <p:cBhvr>
                                        <p:cTn id="34" dur="250" autoRev="1" fill="hold"/>
                                        <p:tgtEl>
                                          <p:spTgt spid="40967"/>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40968"/>
                                        </p:tgtEl>
                                      </p:cBhvr>
                                    </p:animEffect>
                                    <p:animScale>
                                      <p:cBhvr>
                                        <p:cTn id="37" dur="250" autoRev="1" fill="hold"/>
                                        <p:tgtEl>
                                          <p:spTgt spid="40968"/>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40969"/>
                                        </p:tgtEl>
                                      </p:cBhvr>
                                    </p:animEffect>
                                    <p:animScale>
                                      <p:cBhvr>
                                        <p:cTn id="40" dur="250" autoRev="1" fill="hold"/>
                                        <p:tgtEl>
                                          <p:spTgt spid="40969"/>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40970"/>
                                        </p:tgtEl>
                                      </p:cBhvr>
                                    </p:animEffect>
                                    <p:animScale>
                                      <p:cBhvr>
                                        <p:cTn id="43" dur="250" autoRev="1" fill="hold"/>
                                        <p:tgtEl>
                                          <p:spTgt spid="4097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0973"/>
                                        </p:tgtEl>
                                        <p:attrNameLst>
                                          <p:attrName>style.visibility</p:attrName>
                                        </p:attrNameLst>
                                      </p:cBhvr>
                                      <p:to>
                                        <p:strVal val="visible"/>
                                      </p:to>
                                    </p:set>
                                    <p:animEffect transition="in" filter="barn(inVertical)">
                                      <p:cBhvr>
                                        <p:cTn id="48"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69" grpId="0" animBg="1"/>
      <p:bldP spid="40970" grpId="0" animBg="1"/>
      <p:bldP spid="40971" grpId="0" animBg="1"/>
      <p:bldP spid="40972" grpId="0" animBg="1"/>
      <p:bldP spid="40973"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23850" y="1"/>
            <a:ext cx="8229600" cy="1772815"/>
          </a:xfrm>
        </p:spPr>
        <p:txBody>
          <a:bodyPr>
            <a:normAutofit lnSpcReduction="10000"/>
          </a:bodyPr>
          <a:lstStyle/>
          <a:p>
            <a:pPr eaLnBrk="1" hangingPunct="1">
              <a:buNone/>
              <a:defRPr/>
            </a:pPr>
            <a:r>
              <a:rPr lang="en-US" sz="2400" dirty="0">
                <a:solidFill>
                  <a:schemeClr val="tx2"/>
                </a:solidFill>
                <a:latin typeface="Tahoma" pitchFamily="34" charset="0"/>
                <a:ea typeface="Tahoma" pitchFamily="34" charset="0"/>
                <a:cs typeface="Tahoma" pitchFamily="34" charset="0"/>
              </a:rPr>
              <a:t>A) 	</a:t>
            </a:r>
            <a:r>
              <a:rPr lang="ti-ER" sz="2400" dirty="0">
                <a:solidFill>
                  <a:schemeClr val="tx2"/>
                </a:solidFill>
                <a:latin typeface="Tahoma" pitchFamily="34" charset="0"/>
                <a:ea typeface="Tahoma" pitchFamily="34" charset="0"/>
                <a:cs typeface="Tahoma" pitchFamily="34" charset="0"/>
              </a:rPr>
              <a:t>መርበብ</a:t>
            </a:r>
            <a:endParaRPr lang="en-US" sz="2400" dirty="0">
              <a:solidFill>
                <a:schemeClr val="tx2"/>
              </a:solidFill>
              <a:latin typeface="Tahoma" pitchFamily="34" charset="0"/>
              <a:ea typeface="Tahoma" pitchFamily="34" charset="0"/>
              <a:cs typeface="Tahoma" pitchFamily="34" charset="0"/>
            </a:endParaRPr>
          </a:p>
          <a:p>
            <a:pPr eaLnBrk="1" hangingPunct="1">
              <a:lnSpc>
                <a:spcPct val="110000"/>
              </a:lnSpc>
              <a:buNone/>
              <a:defRPr/>
            </a:pP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ምድላይ ገጸ መርበባት ብሓፈሻ</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እቲ እትደልዮ ዘለኻ ነገር ወይ ኣርእስቲ ጸሓፍ</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ብዙሓት እታ ንመድለዪ ዝተጠቐምካላ ኣርእስቲ ዝሓዙ ኣማራጺታት </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ዝተረኽቡ ሓበሬታታት</a:t>
            </a:r>
            <a:r>
              <a:rPr lang="sv-SE" sz="1600" dirty="0">
                <a:latin typeface="Tahoma" pitchFamily="34" charset="0"/>
                <a:ea typeface="Tahoma" pitchFamily="34" charset="0"/>
                <a:cs typeface="Tahoma" pitchFamily="34" charset="0"/>
              </a:rPr>
              <a:t>)</a:t>
            </a:r>
            <a:r>
              <a:rPr lang="ti-ER" sz="1600" dirty="0">
                <a:latin typeface="Tahoma" pitchFamily="34" charset="0"/>
                <a:ea typeface="Tahoma" pitchFamily="34" charset="0"/>
                <a:cs typeface="Tahoma" pitchFamily="34" charset="0"/>
              </a:rPr>
              <a:t> ይመጹና</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ካብቲ ዝተረኽበ ኣማራጺታት ንሓደ ብሰማያዊ ዝተጻሕፈ ኮይኑ ዝተሰመረሉ ጠውቕ፡</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እንደገና ናብቶም ኩሎም ዝተረኽቡ ኣድራሻ ናይ መርበብ ሓበሬታ ኣማራጺታት ክትምለስ እንተደኣ ደሊኻ በታ ኣብ ጸጋማይ ሸነኽ ላዕሊ ዘላ መምለሲት ተመለስ፡</a:t>
            </a:r>
            <a:r>
              <a:rPr lang="sv-SE" sz="1800" dirty="0">
                <a:latin typeface="Tahoma" pitchFamily="34" charset="0"/>
                <a:ea typeface="Tahoma" pitchFamily="34" charset="0"/>
                <a:cs typeface="Tahoma" pitchFamily="34" charset="0"/>
              </a:rPr>
              <a:t>.</a:t>
            </a:r>
          </a:p>
        </p:txBody>
      </p:sp>
      <p:pic>
        <p:nvPicPr>
          <p:cNvPr id="27650" name="Platshållare för innehåll 4" descr="google1 sida.JPG"/>
          <p:cNvPicPr>
            <a:picLocks noGrp="1" noChangeAspect="1"/>
          </p:cNvPicPr>
          <p:nvPr>
            <p:ph sz="half" idx="2"/>
          </p:nvPr>
        </p:nvPicPr>
        <p:blipFill>
          <a:blip r:embed="rId2" cstate="print"/>
          <a:srcRect/>
          <a:stretch>
            <a:fillRect/>
          </a:stretch>
        </p:blipFill>
        <p:spPr>
          <a:xfrm>
            <a:off x="0" y="1916832"/>
            <a:ext cx="9144000" cy="4941168"/>
          </a:xfrm>
        </p:spPr>
      </p:pic>
      <p:sp>
        <p:nvSpPr>
          <p:cNvPr id="7" name="Vänster 6"/>
          <p:cNvSpPr/>
          <p:nvPr/>
        </p:nvSpPr>
        <p:spPr>
          <a:xfrm>
            <a:off x="571500" y="2643188"/>
            <a:ext cx="647700" cy="142875"/>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000">
              <a:latin typeface="Tahoma" pitchFamily="34" charset="0"/>
              <a:ea typeface="Tahoma" pitchFamily="34" charset="0"/>
              <a:cs typeface="Tahoma" pitchFamily="34" charset="0"/>
            </a:endParaRPr>
          </a:p>
        </p:txBody>
      </p:sp>
      <p:sp>
        <p:nvSpPr>
          <p:cNvPr id="6" name="Oval Callout 5"/>
          <p:cNvSpPr/>
          <p:nvPr/>
        </p:nvSpPr>
        <p:spPr>
          <a:xfrm>
            <a:off x="0" y="3214688"/>
            <a:ext cx="1428751" cy="646360"/>
          </a:xfrm>
          <a:prstGeom prst="wedgeEllipseCallout">
            <a:avLst>
              <a:gd name="adj1" fmla="val 65550"/>
              <a:gd name="adj2" fmla="val -223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i-ER" sz="1200" b="1" dirty="0">
                <a:solidFill>
                  <a:schemeClr val="tx1"/>
                </a:solidFill>
                <a:latin typeface="Tahoma" pitchFamily="34" charset="0"/>
                <a:ea typeface="Tahoma" pitchFamily="34" charset="0"/>
                <a:cs typeface="Tahoma" pitchFamily="34" charset="0"/>
              </a:rPr>
              <a:t>ኣድራሻ መርበብ ሓበሬታ</a:t>
            </a:r>
            <a:endParaRPr lang="sv-SE"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3419872" y="2708920"/>
            <a:ext cx="1287016" cy="500063"/>
          </a:xfrm>
          <a:prstGeom prst="wedgeEllipseCallout">
            <a:avLst>
              <a:gd name="adj1" fmla="val -129789"/>
              <a:gd name="adj2" fmla="val 396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i-ER" sz="1200" b="1" dirty="0">
                <a:solidFill>
                  <a:schemeClr val="tx1"/>
                </a:solidFill>
                <a:latin typeface="Tahoma" pitchFamily="34" charset="0"/>
                <a:ea typeface="Tahoma" pitchFamily="34" charset="0"/>
                <a:cs typeface="Tahoma" pitchFamily="34" charset="0"/>
              </a:rPr>
              <a:t>ተደላዪ ቃል</a:t>
            </a:r>
            <a:r>
              <a:rPr lang="sv-SE" sz="1200" b="1" dirty="0">
                <a:latin typeface="Tahoma" pitchFamily="34" charset="0"/>
                <a:ea typeface="Tahoma" pitchFamily="34" charset="0"/>
                <a:cs typeface="Tahoma" pitchFamily="34" charset="0"/>
              </a:rPr>
              <a:t> </a:t>
            </a:r>
          </a:p>
        </p:txBody>
      </p:sp>
      <p:sp>
        <p:nvSpPr>
          <p:cNvPr id="9" name="Oval Callout 8"/>
          <p:cNvSpPr/>
          <p:nvPr/>
        </p:nvSpPr>
        <p:spPr>
          <a:xfrm>
            <a:off x="611560" y="1700808"/>
            <a:ext cx="906438" cy="357187"/>
          </a:xfrm>
          <a:prstGeom prst="wedgeEllipseCallout">
            <a:avLst>
              <a:gd name="adj1" fmla="val -102163"/>
              <a:gd name="adj2" fmla="val 543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i-ER" sz="1200" b="1" dirty="0">
                <a:solidFill>
                  <a:schemeClr val="tx1"/>
                </a:solidFill>
                <a:latin typeface="Tahoma" pitchFamily="34" charset="0"/>
                <a:ea typeface="Tahoma" pitchFamily="34" charset="0"/>
                <a:cs typeface="Tahoma" pitchFamily="34" charset="0"/>
              </a:rPr>
              <a:t>መምለሲ</a:t>
            </a:r>
            <a:endParaRPr lang="sv-SE" sz="1200" b="1" dirty="0">
              <a:solidFill>
                <a:schemeClr val="tx1"/>
              </a:solidFill>
              <a:latin typeface="Tahoma" pitchFamily="34" charset="0"/>
              <a:ea typeface="Tahoma" pitchFamily="34" charset="0"/>
              <a:cs typeface="Tahoma" pitchFamily="34" charset="0"/>
            </a:endParaRPr>
          </a:p>
        </p:txBody>
      </p:sp>
      <p:sp>
        <p:nvSpPr>
          <p:cNvPr id="2" name="Rectangle 1"/>
          <p:cNvSpPr/>
          <p:nvPr/>
        </p:nvSpPr>
        <p:spPr>
          <a:xfrm>
            <a:off x="6300192" y="3717032"/>
            <a:ext cx="1944216" cy="5040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ውጽኢት ዝተረኽቡ ኣማራጺታት </a:t>
            </a:r>
            <a:endParaRPr lang="sv-SE" sz="12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6" grpId="0" animBg="1"/>
      <p:bldP spid="8" grpId="0" animBg="1"/>
      <p:bldP spid="9"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1556792"/>
          </a:xfrm>
        </p:spPr>
        <p:txBody>
          <a:bodyPr>
            <a:normAutofit fontScale="70000" lnSpcReduction="20000"/>
          </a:bodyPr>
          <a:lstStyle/>
          <a:p>
            <a:pPr>
              <a:buNone/>
              <a:defRPr/>
            </a:pPr>
            <a:r>
              <a:rPr lang="en-US" sz="5100" dirty="0">
                <a:solidFill>
                  <a:schemeClr val="tx2"/>
                </a:solidFill>
                <a:latin typeface="Tahoma" pitchFamily="34" charset="0"/>
                <a:ea typeface="Tahoma" pitchFamily="34" charset="0"/>
                <a:cs typeface="Tahoma" pitchFamily="34" charset="0"/>
              </a:rPr>
              <a:t>B) 	</a:t>
            </a:r>
            <a:r>
              <a:rPr lang="ti-ER" sz="5100" dirty="0">
                <a:solidFill>
                  <a:schemeClr val="tx2"/>
                </a:solidFill>
                <a:latin typeface="Tahoma" pitchFamily="34" charset="0"/>
                <a:ea typeface="Tahoma" pitchFamily="34" charset="0"/>
                <a:cs typeface="Tahoma" pitchFamily="34" charset="0"/>
              </a:rPr>
              <a:t>ስእሊ</a:t>
            </a:r>
            <a:endParaRPr lang="en-US" sz="5100" dirty="0">
              <a:solidFill>
                <a:schemeClr val="tx2"/>
              </a:solidFill>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ti-ER" sz="2600" dirty="0">
                <a:latin typeface="Tahoma" pitchFamily="34" charset="0"/>
                <a:ea typeface="Tahoma" pitchFamily="34" charset="0"/>
                <a:cs typeface="Tahoma" pitchFamily="34" charset="0"/>
              </a:rPr>
              <a:t>ብዛዕባ ዝጸሓፍካያ ቃል ወይ ሓሳብ ጥራሕ ዝተረኽቡ ውጽኢት</a:t>
            </a:r>
            <a:r>
              <a:rPr lang="sv-SE" sz="2600" dirty="0">
                <a:latin typeface="Tahoma" pitchFamily="34" charset="0"/>
                <a:ea typeface="Tahoma" pitchFamily="34" charset="0"/>
                <a:cs typeface="Tahoma" pitchFamily="34" charset="0"/>
              </a:rPr>
              <a:t> </a:t>
            </a:r>
            <a:r>
              <a:rPr lang="ti-ER" sz="2600" dirty="0">
                <a:latin typeface="Tahoma" pitchFamily="34" charset="0"/>
                <a:ea typeface="Tahoma" pitchFamily="34" charset="0"/>
                <a:cs typeface="Tahoma" pitchFamily="34" charset="0"/>
              </a:rPr>
              <a:t>፡ንኣብነት</a:t>
            </a:r>
            <a:r>
              <a:rPr lang="sv-SE" sz="2600" dirty="0">
                <a:latin typeface="Tahoma" pitchFamily="34" charset="0"/>
                <a:ea typeface="Tahoma" pitchFamily="34" charset="0"/>
                <a:cs typeface="Tahoma" pitchFamily="34" charset="0"/>
              </a:rPr>
              <a:t>: </a:t>
            </a:r>
            <a:r>
              <a:rPr lang="ti-ER" sz="2600" i="1" dirty="0">
                <a:latin typeface="Tahoma" pitchFamily="34" charset="0"/>
                <a:ea typeface="Tahoma" pitchFamily="34" charset="0"/>
                <a:cs typeface="Tahoma" pitchFamily="34" charset="0"/>
              </a:rPr>
              <a:t>ዕንባባታት</a:t>
            </a:r>
            <a:r>
              <a:rPr lang="sv-SE" sz="2600" dirty="0">
                <a:latin typeface="Tahoma" pitchFamily="34" charset="0"/>
                <a:ea typeface="Tahoma" pitchFamily="34" charset="0"/>
                <a:cs typeface="Tahoma" pitchFamily="34" charset="0"/>
              </a:rPr>
              <a:t>. </a:t>
            </a:r>
            <a:r>
              <a:rPr lang="ti-ER" sz="2600" dirty="0">
                <a:latin typeface="Tahoma" pitchFamily="34" charset="0"/>
                <a:ea typeface="Tahoma" pitchFamily="34" charset="0"/>
                <a:cs typeface="Tahoma" pitchFamily="34" charset="0"/>
              </a:rPr>
              <a:t>ኣብታ </a:t>
            </a:r>
            <a:r>
              <a:rPr lang="ti-ER" sz="2600" b="1" dirty="0">
                <a:latin typeface="Tahoma" pitchFamily="34" charset="0"/>
                <a:ea typeface="Tahoma" pitchFamily="34" charset="0"/>
                <a:cs typeface="Tahoma" pitchFamily="34" charset="0"/>
              </a:rPr>
              <a:t>ስእሊ ብምምልካት</a:t>
            </a:r>
            <a:r>
              <a:rPr lang="sv-SE" sz="2600" dirty="0">
                <a:latin typeface="Tahoma" pitchFamily="34" charset="0"/>
                <a:ea typeface="Tahoma" pitchFamily="34" charset="0"/>
                <a:cs typeface="Tahoma" pitchFamily="34" charset="0"/>
              </a:rPr>
              <a:t>, </a:t>
            </a:r>
            <a:r>
              <a:rPr lang="ti-ER" sz="2600" b="1" dirty="0">
                <a:latin typeface="Tahoma" pitchFamily="34" charset="0"/>
                <a:ea typeface="Tahoma" pitchFamily="34" charset="0"/>
                <a:cs typeface="Tahoma" pitchFamily="34" charset="0"/>
              </a:rPr>
              <a:t>የማናት ሸነኽ ኣንጭዋ ጠውቕ</a:t>
            </a:r>
            <a:r>
              <a:rPr lang="sv-SE" sz="2600" b="1" dirty="0">
                <a:latin typeface="Tahoma" pitchFamily="34" charset="0"/>
                <a:ea typeface="Tahoma" pitchFamily="34" charset="0"/>
                <a:cs typeface="Tahoma" pitchFamily="34" charset="0"/>
              </a:rPr>
              <a:t>, </a:t>
            </a:r>
            <a:r>
              <a:rPr lang="sv-SE" sz="2600" dirty="0">
                <a:latin typeface="Tahoma" pitchFamily="34" charset="0"/>
                <a:ea typeface="Tahoma" pitchFamily="34" charset="0"/>
                <a:cs typeface="Tahoma" pitchFamily="34" charset="0"/>
              </a:rPr>
              <a:t> </a:t>
            </a:r>
            <a:r>
              <a:rPr lang="ti-ER" sz="2600" dirty="0">
                <a:latin typeface="Tahoma" pitchFamily="34" charset="0"/>
                <a:ea typeface="Tahoma" pitchFamily="34" charset="0"/>
                <a:cs typeface="Tahoma" pitchFamily="34" charset="0"/>
              </a:rPr>
              <a:t>ብድሕሪዚ</a:t>
            </a:r>
            <a:r>
              <a:rPr lang="sv-SE" sz="2600" dirty="0">
                <a:latin typeface="Tahoma" pitchFamily="34" charset="0"/>
                <a:ea typeface="Tahoma" pitchFamily="34" charset="0"/>
                <a:cs typeface="Tahoma" pitchFamily="34" charset="0"/>
              </a:rPr>
              <a:t> ”</a:t>
            </a:r>
            <a:r>
              <a:rPr lang="ti-ER" sz="2600" b="1" dirty="0">
                <a:latin typeface="Tahoma" pitchFamily="34" charset="0"/>
                <a:ea typeface="Tahoma" pitchFamily="34" charset="0"/>
                <a:cs typeface="Tahoma" pitchFamily="34" charset="0"/>
              </a:rPr>
              <a:t>ስእሊ ከም ....ዓቅብ</a:t>
            </a:r>
            <a:r>
              <a:rPr lang="sv-SE" sz="2600" dirty="0">
                <a:latin typeface="Tahoma" pitchFamily="34" charset="0"/>
                <a:ea typeface="Tahoma" pitchFamily="34" charset="0"/>
                <a:cs typeface="Tahoma" pitchFamily="34" charset="0"/>
              </a:rPr>
              <a:t>” </a:t>
            </a:r>
            <a:r>
              <a:rPr lang="ti-ER" sz="2600" dirty="0">
                <a:latin typeface="Tahoma" pitchFamily="34" charset="0"/>
                <a:ea typeface="Tahoma" pitchFamily="34" charset="0"/>
                <a:cs typeface="Tahoma" pitchFamily="34" charset="0"/>
              </a:rPr>
              <a:t>ኣብ ዝብል ጽሑፍ መሪጽካ </a:t>
            </a:r>
            <a:r>
              <a:rPr lang="sv-SE" sz="2600" dirty="0">
                <a:latin typeface="Tahoma" pitchFamily="34" charset="0"/>
                <a:ea typeface="Tahoma" pitchFamily="34" charset="0"/>
                <a:cs typeface="Tahoma" pitchFamily="34" charset="0"/>
              </a:rPr>
              <a:t> </a:t>
            </a:r>
            <a:r>
              <a:rPr lang="ti-ER" sz="2600" b="1" dirty="0">
                <a:latin typeface="Tahoma" pitchFamily="34" charset="0"/>
                <a:ea typeface="Tahoma" pitchFamily="34" charset="0"/>
                <a:cs typeface="Tahoma" pitchFamily="34" charset="0"/>
              </a:rPr>
              <a:t>ክትዕቅቦ ዝደለኻ ስእሊ ኣበይናይ ክፋል ናይታ ኮምፕዩተር ከን እትዕቅቦ ምረጽ፡</a:t>
            </a:r>
            <a:r>
              <a:rPr lang="ti-ER" sz="2600" dirty="0">
                <a:latin typeface="Tahoma" pitchFamily="34" charset="0"/>
                <a:ea typeface="Tahoma" pitchFamily="34" charset="0"/>
                <a:cs typeface="Tahoma" pitchFamily="34" charset="0"/>
              </a:rPr>
              <a:t> ብድሕሪኡ ስእሊ ዓቅብ፡</a:t>
            </a:r>
            <a:endParaRPr lang="sv-SE" sz="2600" dirty="0">
              <a:latin typeface="Tahoma" pitchFamily="34" charset="0"/>
              <a:ea typeface="Tahoma" pitchFamily="34" charset="0"/>
              <a:cs typeface="Tahoma" pitchFamily="34" charset="0"/>
            </a:endParaRPr>
          </a:p>
          <a:p>
            <a:pPr algn="l" eaLnBrk="1" hangingPunct="1">
              <a:defRPr/>
            </a:pPr>
            <a:endParaRPr lang="sv-SE" sz="1600" dirty="0">
              <a:latin typeface="Tahoma" pitchFamily="34" charset="0"/>
              <a:ea typeface="Tahoma" pitchFamily="34" charset="0"/>
              <a:cs typeface="Tahoma" pitchFamily="34" charset="0"/>
            </a:endParaRPr>
          </a:p>
        </p:txBody>
      </p:sp>
      <p:pic>
        <p:nvPicPr>
          <p:cNvPr id="28675" name="Platshållare för innehåll 4" descr="Bilder.JPG"/>
          <p:cNvPicPr>
            <a:picLocks noGrp="1" noChangeAspect="1"/>
          </p:cNvPicPr>
          <p:nvPr>
            <p:ph sz="half" idx="2"/>
          </p:nvPr>
        </p:nvPicPr>
        <p:blipFill>
          <a:blip r:embed="rId2" cstate="print"/>
          <a:srcRect/>
          <a:stretch>
            <a:fillRect/>
          </a:stretch>
        </p:blipFill>
        <p:spPr>
          <a:xfrm>
            <a:off x="0" y="1412875"/>
            <a:ext cx="9144000" cy="5040313"/>
          </a:xfrm>
          <a:solidFill>
            <a:schemeClr val="accent1">
              <a:lumMod val="60000"/>
              <a:lumOff val="40000"/>
            </a:schemeClr>
          </a:solidFill>
        </p:spPr>
      </p:pic>
      <p:sp>
        <p:nvSpPr>
          <p:cNvPr id="6" name="Upp 5"/>
          <p:cNvSpPr/>
          <p:nvPr/>
        </p:nvSpPr>
        <p:spPr>
          <a:xfrm>
            <a:off x="611560" y="2348880"/>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7" name="Vänster 6"/>
          <p:cNvSpPr/>
          <p:nvPr/>
        </p:nvSpPr>
        <p:spPr>
          <a:xfrm>
            <a:off x="2195736" y="2492896"/>
            <a:ext cx="647700" cy="73025"/>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barn(inVertical)">
                                      <p:cBhvr>
                                        <p:cTn id="17" dur="500"/>
                                        <p:tgtEl>
                                          <p:spTgt spid="286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lstStyle/>
          <a:p>
            <a:pPr eaLnBrk="1" hangingPunct="1">
              <a:buNone/>
              <a:defRPr/>
            </a:pPr>
            <a:r>
              <a:rPr lang="sv-SE" sz="2400" dirty="0">
                <a:solidFill>
                  <a:schemeClr val="tx2"/>
                </a:solidFill>
                <a:latin typeface="Tahoma" pitchFamily="34" charset="0"/>
                <a:ea typeface="Tahoma" pitchFamily="34" charset="0"/>
                <a:cs typeface="Tahoma" pitchFamily="34" charset="0"/>
              </a:rPr>
              <a:t>C)		</a:t>
            </a:r>
            <a:r>
              <a:rPr lang="ti-ER" sz="2400" dirty="0">
                <a:solidFill>
                  <a:schemeClr val="tx2"/>
                </a:solidFill>
                <a:latin typeface="Tahoma" pitchFamily="34" charset="0"/>
                <a:ea typeface="Tahoma" pitchFamily="34" charset="0"/>
                <a:cs typeface="Tahoma" pitchFamily="34" charset="0"/>
              </a:rPr>
              <a:t>ቪዲዩ</a:t>
            </a:r>
            <a:endParaRPr lang="sv-SE" sz="2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ንዝተቐርጹ ቪዲዮታት ምድላይ. ንኣብነት</a:t>
            </a:r>
            <a:r>
              <a:rPr lang="sv-SE" sz="1600" dirty="0">
                <a:latin typeface="Tahoma" pitchFamily="34" charset="0"/>
                <a:ea typeface="Tahoma" pitchFamily="34" charset="0"/>
                <a:cs typeface="Tahoma" pitchFamily="34" charset="0"/>
              </a:rPr>
              <a:t>: </a:t>
            </a:r>
            <a:r>
              <a:rPr lang="ti-ER" sz="1600" i="1" dirty="0">
                <a:latin typeface="Tahoma" pitchFamily="34" charset="0"/>
                <a:ea typeface="Tahoma" pitchFamily="34" charset="0"/>
                <a:cs typeface="Tahoma" pitchFamily="34" charset="0"/>
              </a:rPr>
              <a:t>ኣንበሳ</a:t>
            </a:r>
            <a:endParaRPr lang="sv-SE" sz="2400" dirty="0">
              <a:latin typeface="Tahoma" pitchFamily="34" charset="0"/>
              <a:ea typeface="Tahoma" pitchFamily="34" charset="0"/>
              <a:cs typeface="Tahoma" pitchFamily="34" charset="0"/>
            </a:endParaRPr>
          </a:p>
        </p:txBody>
      </p:sp>
      <p:pic>
        <p:nvPicPr>
          <p:cNvPr id="29699" name="Platshållare för innehåll 4" descr="google Video.JPG"/>
          <p:cNvPicPr>
            <a:picLocks noGrp="1" noChangeAspect="1"/>
          </p:cNvPicPr>
          <p:nvPr>
            <p:ph sz="half" idx="2"/>
          </p:nvPr>
        </p:nvPicPr>
        <p:blipFill>
          <a:blip r:embed="rId2" cstate="print"/>
          <a:srcRect/>
          <a:stretch>
            <a:fillRect/>
          </a:stretch>
        </p:blipFill>
        <p:spPr>
          <a:xfrm>
            <a:off x="0" y="980727"/>
            <a:ext cx="9158455" cy="5877273"/>
          </a:xfrm>
        </p:spPr>
      </p:pic>
      <p:sp>
        <p:nvSpPr>
          <p:cNvPr id="6" name="Upp 5"/>
          <p:cNvSpPr/>
          <p:nvPr/>
        </p:nvSpPr>
        <p:spPr>
          <a:xfrm>
            <a:off x="1187450" y="2781300"/>
            <a:ext cx="144190" cy="359668"/>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7" name="Ellips 6"/>
          <p:cNvSpPr/>
          <p:nvPr/>
        </p:nvSpPr>
        <p:spPr>
          <a:xfrm>
            <a:off x="4859338" y="2997200"/>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a:bodyPr>
          <a:lstStyle/>
          <a:p>
            <a:pPr eaLnBrk="1" hangingPunct="1">
              <a:buNone/>
              <a:defRPr/>
            </a:pPr>
            <a:r>
              <a:rPr lang="sv-SE" sz="2600" dirty="0">
                <a:solidFill>
                  <a:schemeClr val="tx2"/>
                </a:solidFill>
                <a:latin typeface="Tahoma" pitchFamily="34" charset="0"/>
                <a:ea typeface="Tahoma" pitchFamily="34" charset="0"/>
                <a:cs typeface="Tahoma" pitchFamily="34" charset="0"/>
              </a:rPr>
              <a:t>D) 	</a:t>
            </a:r>
            <a:r>
              <a:rPr lang="ti-ER" sz="2600" dirty="0">
                <a:solidFill>
                  <a:schemeClr val="tx2"/>
                </a:solidFill>
                <a:latin typeface="Tahoma" pitchFamily="34" charset="0"/>
                <a:ea typeface="Tahoma" pitchFamily="34" charset="0"/>
                <a:cs typeface="Tahoma" pitchFamily="34" charset="0"/>
              </a:rPr>
              <a:t>ካርታ</a:t>
            </a:r>
            <a:endParaRPr lang="sv-SE" sz="2600" dirty="0">
              <a:solidFill>
                <a:schemeClr val="tx2"/>
              </a:solidFill>
              <a:latin typeface="Tahoma" pitchFamily="34" charset="0"/>
              <a:ea typeface="Tahoma" pitchFamily="34" charset="0"/>
              <a:cs typeface="Tahoma" pitchFamily="34" charset="0"/>
            </a:endParaRPr>
          </a:p>
          <a:p>
            <a:pPr>
              <a:defRPr/>
            </a:pPr>
            <a:endParaRPr lang="sv-SE" sz="1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ንዝተፈላለዩ ቦታታት ብምድላይ ብስእሊ መልክዕ ክትረኽቦም ትኽእል ኢኻ</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ንገለገለ ካርታታት ክትዘዋውሮም ከተንቀሰቅሶም ትኽእል ኢኻ</a:t>
            </a:r>
            <a:r>
              <a:rPr lang="sv-SE" sz="1600" dirty="0">
                <a:latin typeface="Tahoma" pitchFamily="34" charset="0"/>
                <a:ea typeface="Tahoma" pitchFamily="34" charset="0"/>
                <a:cs typeface="Tahoma" pitchFamily="34" charset="0"/>
              </a:rPr>
              <a:t>.</a:t>
            </a:r>
          </a:p>
        </p:txBody>
      </p:sp>
      <p:pic>
        <p:nvPicPr>
          <p:cNvPr id="30723" name="Picture 2"/>
          <p:cNvPicPr>
            <a:picLocks noGrp="1" noChangeAspect="1" noChangeArrowheads="1"/>
          </p:cNvPicPr>
          <p:nvPr>
            <p:ph sz="half" idx="2"/>
          </p:nvPr>
        </p:nvPicPr>
        <p:blipFill>
          <a:blip r:embed="rId2" cstate="print"/>
          <a:srcRect/>
          <a:stretch>
            <a:fillRect/>
          </a:stretch>
        </p:blipFill>
        <p:spPr>
          <a:xfrm>
            <a:off x="0" y="2564904"/>
            <a:ext cx="9144000" cy="4293096"/>
          </a:xfrm>
        </p:spPr>
      </p:pic>
      <p:sp>
        <p:nvSpPr>
          <p:cNvPr id="6" name="Ellips 5"/>
          <p:cNvSpPr/>
          <p:nvPr/>
        </p:nvSpPr>
        <p:spPr>
          <a:xfrm>
            <a:off x="5148263" y="4652963"/>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7" name="Upp 6"/>
          <p:cNvSpPr/>
          <p:nvPr/>
        </p:nvSpPr>
        <p:spPr>
          <a:xfrm>
            <a:off x="1547665" y="3645024"/>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697913" cy="1412775"/>
          </a:xfrm>
        </p:spPr>
        <p:txBody>
          <a:bodyPr>
            <a:normAutofit/>
          </a:bodyPr>
          <a:lstStyle/>
          <a:p>
            <a:pPr eaLnBrk="1" hangingPunct="1">
              <a:buNone/>
              <a:defRPr/>
            </a:pPr>
            <a:r>
              <a:rPr lang="sv-SE" sz="2400" dirty="0">
                <a:solidFill>
                  <a:schemeClr val="tx2"/>
                </a:solidFill>
                <a:latin typeface="Tahoma" pitchFamily="34" charset="0"/>
                <a:ea typeface="Tahoma" pitchFamily="34" charset="0"/>
                <a:cs typeface="Tahoma" pitchFamily="34" charset="0"/>
              </a:rPr>
              <a:t>E) 	</a:t>
            </a:r>
            <a:r>
              <a:rPr lang="ti-ER" sz="2400" dirty="0">
                <a:solidFill>
                  <a:schemeClr val="tx2"/>
                </a:solidFill>
                <a:latin typeface="Tahoma" pitchFamily="34" charset="0"/>
                <a:ea typeface="Tahoma" pitchFamily="34" charset="0"/>
                <a:cs typeface="Tahoma" pitchFamily="34" charset="0"/>
              </a:rPr>
              <a:t>ዜና</a:t>
            </a:r>
            <a:endParaRPr lang="sv-SE" sz="2400" dirty="0">
              <a:solidFill>
                <a:schemeClr val="tx2"/>
              </a:solidFill>
              <a:latin typeface="Tahoma" pitchFamily="34" charset="0"/>
              <a:ea typeface="Tahoma" pitchFamily="34" charset="0"/>
              <a:cs typeface="Tahoma" pitchFamily="34" charset="0"/>
            </a:endParaRPr>
          </a:p>
          <a:p>
            <a:pPr eaLnBrk="1" hangingPunct="1">
              <a:buNone/>
              <a:defRPr/>
            </a:pPr>
            <a:r>
              <a:rPr lang="sv-SE" sz="24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ከም ኣብነት ንሓደ ውሱን ነገር ወይ ብዛዕባ ሓደ ፍሉይ ነገር ጥራሕ ምድላይ ይከኣል</a:t>
            </a:r>
            <a:r>
              <a:rPr lang="sv-SE" sz="16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ኣብቲ ብሰማያዊ ተመልኪቱሉ ዘሎ ብምጥዋቕ ምሉእ ትሕዝቶ ናይቲ ዝተረኽበ ውጽኢት ሓበሬታ ብንባብ ይከኣል፡</a:t>
            </a:r>
            <a:endParaRPr lang="sv-SE" sz="1900" dirty="0">
              <a:latin typeface="Tahoma" pitchFamily="34" charset="0"/>
              <a:ea typeface="Tahoma" pitchFamily="34" charset="0"/>
              <a:cs typeface="Tahoma" pitchFamily="34" charset="0"/>
            </a:endParaRPr>
          </a:p>
        </p:txBody>
      </p:sp>
      <p:pic>
        <p:nvPicPr>
          <p:cNvPr id="31747"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842" y="1484784"/>
            <a:ext cx="9144000"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a:endParaRPr lang="sv-SE"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a:defRPr/>
              </a:pPr>
              <a:endParaRPr lang="sv-SE"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a:r>
                <a:rPr lang="ti-ER" sz="1200" b="1" dirty="0">
                  <a:ea typeface="Tahoma" pitchFamily="34" charset="0"/>
                  <a:cs typeface="Tahoma" pitchFamily="34" charset="0"/>
                </a:rPr>
                <a:t>ዝተረኽቡ ውጽኢት ሓበሬታታት </a:t>
              </a:r>
              <a:endParaRPr lang="sv-SE" sz="1200" b="1" dirty="0">
                <a:ea typeface="Tahoma" pitchFamily="34" charset="0"/>
                <a:cs typeface="Tahoma" pitchFamily="34" charset="0"/>
              </a:endParaRPr>
            </a:p>
          </p:txBody>
        </p:sp>
      </p:grpSp>
      <p:sp>
        <p:nvSpPr>
          <p:cNvPr id="8" name="Ellips 7"/>
          <p:cNvSpPr>
            <a:spLocks noChangeArrowheads="1"/>
          </p:cNvSpPr>
          <p:nvPr/>
        </p:nvSpPr>
        <p:spPr bwMode="auto">
          <a:xfrm>
            <a:off x="1033463" y="2636874"/>
            <a:ext cx="1368425" cy="360363"/>
          </a:xfrm>
          <a:prstGeom prst="ellipse">
            <a:avLst/>
          </a:prstGeom>
          <a:noFill/>
          <a:ln w="25400" algn="ctr">
            <a:solidFill>
              <a:schemeClr val="accent1"/>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
        <p:nvSpPr>
          <p:cNvPr id="46090" name="AutoShape 10"/>
          <p:cNvSpPr>
            <a:spLocks noChangeArrowheads="1"/>
          </p:cNvSpPr>
          <p:nvPr/>
        </p:nvSpPr>
        <p:spPr bwMode="auto">
          <a:xfrm>
            <a:off x="2627784" y="2708920"/>
            <a:ext cx="2318682" cy="503994"/>
          </a:xfrm>
          <a:prstGeom prst="wedgeEllipseCallout">
            <a:avLst>
              <a:gd name="adj1" fmla="val -64960"/>
              <a:gd name="adj2" fmla="val -32719"/>
            </a:avLst>
          </a:prstGeom>
          <a:solidFill>
            <a:schemeClr val="accent1">
              <a:lumMod val="40000"/>
              <a:lumOff val="60000"/>
            </a:schemeClr>
          </a:solidFill>
          <a:ln w="9525">
            <a:solidFill>
              <a:schemeClr val="tx1"/>
            </a:solidFill>
            <a:miter lim="800000"/>
            <a:headEnd/>
            <a:tailEnd/>
          </a:ln>
        </p:spPr>
        <p:txBody>
          <a:bodyPr/>
          <a:lstStyle/>
          <a:p>
            <a:pPr algn="ctr"/>
            <a:r>
              <a:rPr lang="ti-ER" sz="1200" b="1" dirty="0">
                <a:ea typeface="Tahoma" pitchFamily="34" charset="0"/>
                <a:cs typeface="Tahoma" pitchFamily="34" charset="0"/>
              </a:rPr>
              <a:t>እቲ ዝደለኻዮ ኣርእስቲ</a:t>
            </a:r>
            <a:endParaRPr lang="sv-SE" sz="1200" b="1" dirty="0">
              <a:ea typeface="Tahoma" pitchFamily="34" charset="0"/>
              <a:cs typeface="Tahoma" pitchFamily="34" charset="0"/>
            </a:endParaRPr>
          </a:p>
        </p:txBody>
      </p:sp>
      <p:sp>
        <p:nvSpPr>
          <p:cNvPr id="9" name="Ellips 8"/>
          <p:cNvSpPr>
            <a:spLocks noChangeArrowheads="1"/>
          </p:cNvSpPr>
          <p:nvPr/>
        </p:nvSpPr>
        <p:spPr bwMode="auto">
          <a:xfrm>
            <a:off x="837738" y="3727451"/>
            <a:ext cx="2350567" cy="234951"/>
          </a:xfrm>
          <a:prstGeom prst="ellipse">
            <a:avLst/>
          </a:prstGeom>
          <a:noFill/>
          <a:ln w="25400" algn="ctr">
            <a:solidFill>
              <a:schemeClr val="accent1"/>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3995936" y="3284984"/>
            <a:ext cx="1872208" cy="442467"/>
          </a:xfrm>
          <a:prstGeom prst="wedgeEllipseCallout">
            <a:avLst>
              <a:gd name="adj1" fmla="val -117083"/>
              <a:gd name="adj2" fmla="val 40968"/>
            </a:avLst>
          </a:prstGeom>
          <a:solidFill>
            <a:schemeClr val="accent1">
              <a:lumMod val="40000"/>
              <a:lumOff val="60000"/>
            </a:schemeClr>
          </a:solidFill>
          <a:ln w="9525">
            <a:solidFill>
              <a:schemeClr val="tx1"/>
            </a:solidFill>
            <a:miter lim="800000"/>
            <a:headEnd/>
            <a:tailEnd/>
          </a:ln>
        </p:spPr>
        <p:txBody>
          <a:bodyPr/>
          <a:lstStyle/>
          <a:p>
            <a:pPr algn="ctr"/>
            <a:r>
              <a:rPr lang="ti-ER" sz="1200" b="1" dirty="0">
                <a:ea typeface="Tahoma" pitchFamily="34" charset="0"/>
                <a:cs typeface="Tahoma" pitchFamily="34" charset="0"/>
              </a:rPr>
              <a:t>ኣድራሻ መርበብ ሓበሬታ</a:t>
            </a:r>
            <a:endParaRPr lang="sv-SE" sz="1200" b="1" dirty="0">
              <a:ea typeface="Tahoma" pitchFamily="34" charset="0"/>
              <a:cs typeface="Tahoma" pitchFamily="34" charset="0"/>
            </a:endParaRPr>
          </a:p>
        </p:txBody>
      </p:sp>
      <p:sp>
        <p:nvSpPr>
          <p:cNvPr id="14" name="Ellips 7"/>
          <p:cNvSpPr>
            <a:spLocks noChangeArrowheads="1"/>
          </p:cNvSpPr>
          <p:nvPr/>
        </p:nvSpPr>
        <p:spPr bwMode="auto">
          <a:xfrm>
            <a:off x="2393865" y="2334529"/>
            <a:ext cx="945976" cy="258689"/>
          </a:xfrm>
          <a:prstGeom prst="ellipse">
            <a:avLst/>
          </a:prstGeom>
          <a:noFill/>
          <a:ln w="25400" algn="ctr">
            <a:solidFill>
              <a:srgbClr val="FF0000"/>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barn(inVertical)">
                                      <p:cBhvr>
                                        <p:cTn id="17" dur="500"/>
                                        <p:tgtEl>
                                          <p:spTgt spid="4609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barn(inVertical)">
                                      <p:cBhvr>
                                        <p:cTn id="25" dur="500"/>
                                        <p:tgtEl>
                                          <p:spTgt spid="4608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088"/>
                                        </p:tgtEl>
                                        <p:attrNameLst>
                                          <p:attrName>style.visibility</p:attrName>
                                        </p:attrNameLst>
                                      </p:cBhvr>
                                      <p:to>
                                        <p:strVal val="visible"/>
                                      </p:to>
                                    </p:set>
                                    <p:animEffect transition="in" filter="barn(inVertical)">
                                      <p:cBhvr>
                                        <p:cTn id="30" dur="500"/>
                                        <p:tgtEl>
                                          <p:spTgt spid="4608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6090"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a:buNone/>
              <a:defRPr/>
            </a:pPr>
            <a:r>
              <a:rPr lang="sv-SE" sz="2600" dirty="0">
                <a:solidFill>
                  <a:schemeClr val="tx2"/>
                </a:solidFill>
                <a:latin typeface="Tahoma" pitchFamily="34" charset="0"/>
                <a:ea typeface="Tahoma" pitchFamily="34" charset="0"/>
                <a:cs typeface="Tahoma" pitchFamily="34" charset="0"/>
              </a:rPr>
              <a:t>F)		</a:t>
            </a:r>
            <a:r>
              <a:rPr lang="ti-ER" sz="2600" dirty="0">
                <a:solidFill>
                  <a:schemeClr val="tx2"/>
                </a:solidFill>
                <a:latin typeface="Tahoma" pitchFamily="34" charset="0"/>
                <a:ea typeface="Tahoma" pitchFamily="34" charset="0"/>
                <a:cs typeface="Tahoma" pitchFamily="34" charset="0"/>
              </a:rPr>
              <a:t>ምቱርጓም</a:t>
            </a:r>
            <a:r>
              <a:rPr lang="sv-SE" sz="2600" dirty="0">
                <a:solidFill>
                  <a:schemeClr val="tx2"/>
                </a:solidFill>
                <a:latin typeface="Tahoma" pitchFamily="34" charset="0"/>
                <a:ea typeface="Tahoma" pitchFamily="34" charset="0"/>
                <a:cs typeface="Tahoma" pitchFamily="34" charset="0"/>
              </a:rPr>
              <a:t> </a:t>
            </a:r>
          </a:p>
          <a:p>
            <a:pPr eaLnBrk="1" hangingPunct="1">
              <a:buNone/>
              <a:defRPr/>
            </a:pPr>
            <a:endParaRPr lang="sv-SE" sz="1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ንምቱር</a:t>
            </a:r>
            <a:r>
              <a:rPr lang="ti-ER" sz="1600" dirty="0">
                <a:solidFill>
                  <a:schemeClr val="tx2"/>
                </a:solidFill>
                <a:latin typeface="Tahoma" pitchFamily="34" charset="0"/>
                <a:ea typeface="Tahoma" pitchFamily="34" charset="0"/>
                <a:cs typeface="Tahoma" pitchFamily="34" charset="0"/>
              </a:rPr>
              <a:t>ጓ</a:t>
            </a:r>
            <a:r>
              <a:rPr lang="ti-ER" sz="1600" dirty="0">
                <a:latin typeface="Tahoma" pitchFamily="34" charset="0"/>
                <a:ea typeface="Tahoma" pitchFamily="34" charset="0"/>
                <a:cs typeface="Tahoma" pitchFamily="34" charset="0"/>
              </a:rPr>
              <a:t>ም ሓደ ምሉእ ሓሳባት ካብ ሓደ ቛንቛ ናብ ካልእ ቛንቛ</a:t>
            </a:r>
            <a:r>
              <a:rPr lang="sv-SE" sz="1600" dirty="0">
                <a:latin typeface="Tahoma" pitchFamily="34" charset="0"/>
                <a:ea typeface="Tahoma" pitchFamily="34" charset="0"/>
                <a:cs typeface="Tahoma" pitchFamily="34" charset="0"/>
              </a:rPr>
              <a:t>. </a:t>
            </a:r>
            <a:endParaRPr lang="sv-SE"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738238"/>
            <a:ext cx="9144000" cy="5114179"/>
          </a:xfrm>
        </p:spPr>
      </p:pic>
      <p:sp>
        <p:nvSpPr>
          <p:cNvPr id="6" name="Upp 5"/>
          <p:cNvSpPr/>
          <p:nvPr/>
        </p:nvSpPr>
        <p:spPr>
          <a:xfrm>
            <a:off x="2843213" y="2754312"/>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 name="Oval Callout 1"/>
          <p:cNvSpPr/>
          <p:nvPr/>
        </p:nvSpPr>
        <p:spPr>
          <a:xfrm>
            <a:off x="755576" y="4547964"/>
            <a:ext cx="2664296" cy="53722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እቲ ክቱርጎም ዝደለኻዮ ሓሳብ ኣብዚ ጸሓፍ</a:t>
            </a:r>
            <a:endParaRPr lang="sv-SE" sz="1200" b="1" dirty="0">
              <a:solidFill>
                <a:schemeClr val="tx1"/>
              </a:solidFill>
              <a:latin typeface="Tahoma" pitchFamily="34" charset="0"/>
              <a:ea typeface="Tahoma" pitchFamily="34" charset="0"/>
              <a:cs typeface="Tahoma" pitchFamily="34" charset="0"/>
            </a:endParaRPr>
          </a:p>
        </p:txBody>
      </p:sp>
      <p:sp>
        <p:nvSpPr>
          <p:cNvPr id="7" name="Oval Callout 6"/>
          <p:cNvSpPr/>
          <p:nvPr/>
        </p:nvSpPr>
        <p:spPr>
          <a:xfrm>
            <a:off x="251147" y="2720900"/>
            <a:ext cx="2304629" cy="537220"/>
          </a:xfrm>
          <a:prstGeom prst="wedgeEllipseCallout">
            <a:avLst>
              <a:gd name="adj1" fmla="val 31517"/>
              <a:gd name="adj2" fmla="val 5864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ክቱርጎም ዝደለኻዮ ቛንቛ ምረጽ</a:t>
            </a:r>
            <a:endParaRPr lang="sv-SE"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5076056" y="4221088"/>
            <a:ext cx="2664296" cy="611460"/>
          </a:xfrm>
          <a:prstGeom prst="wedgeEllipseCallout">
            <a:avLst>
              <a:gd name="adj1" fmla="val 72121"/>
              <a:gd name="adj2" fmla="val 3815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ንዝተተርጎሙ ሓሳባት ክትሰምዖም እንተደኣ ደሊኻ ኣብዚ ጠውቕ</a:t>
            </a:r>
            <a:endParaRPr lang="sv-SE"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3419872" y="2720900"/>
            <a:ext cx="2448644" cy="537220"/>
          </a:xfrm>
          <a:prstGeom prst="wedgeEllipseCallout">
            <a:avLst>
              <a:gd name="adj1" fmla="val -44207"/>
              <a:gd name="adj2" fmla="val 7046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ናቲ ክትትርጉሞ ዝደለኻዮ ቛንቛ ምረጽ</a:t>
            </a:r>
            <a:endParaRPr lang="sv-SE" sz="12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eaLnBrk="1" hangingPunct="1">
              <a:buNone/>
              <a:defRPr/>
            </a:pPr>
            <a:r>
              <a:rPr lang="sv-SE" sz="2400" dirty="0">
                <a:solidFill>
                  <a:schemeClr val="tx2"/>
                </a:solidFill>
                <a:latin typeface="Tahoma" pitchFamily="34" charset="0"/>
                <a:ea typeface="Tahoma" pitchFamily="34" charset="0"/>
                <a:cs typeface="Tahoma" pitchFamily="34" charset="0"/>
              </a:rPr>
              <a:t>G)		</a:t>
            </a:r>
            <a:r>
              <a:rPr lang="ti-ER" sz="2400" dirty="0">
                <a:solidFill>
                  <a:schemeClr val="tx2"/>
                </a:solidFill>
                <a:latin typeface="Tahoma" pitchFamily="34" charset="0"/>
                <a:ea typeface="Tahoma" pitchFamily="34" charset="0"/>
                <a:cs typeface="Tahoma" pitchFamily="34" charset="0"/>
              </a:rPr>
              <a:t>ጂ-መይል</a:t>
            </a:r>
            <a:endParaRPr lang="sv-SE" sz="2400" dirty="0">
              <a:solidFill>
                <a:schemeClr val="tx2"/>
              </a:solidFill>
              <a:latin typeface="Tahoma" pitchFamily="34" charset="0"/>
              <a:ea typeface="Tahoma" pitchFamily="34" charset="0"/>
              <a:cs typeface="Tahoma" pitchFamily="34" charset="0"/>
            </a:endParaRPr>
          </a:p>
          <a:p>
            <a:pPr eaLnBrk="1" hangingPunct="1">
              <a:buNone/>
              <a:defRPr/>
            </a:pPr>
            <a:r>
              <a:rPr lang="sv-SE" sz="2800" dirty="0">
                <a:latin typeface="Tahoma" pitchFamily="34" charset="0"/>
                <a:ea typeface="Tahoma" pitchFamily="34" charset="0"/>
                <a:cs typeface="Tahoma" pitchFamily="34" charset="0"/>
              </a:rPr>
              <a:t>		</a:t>
            </a:r>
            <a:r>
              <a:rPr lang="ti-ER" sz="1600" dirty="0">
                <a:latin typeface="Tahoma" pitchFamily="34" charset="0"/>
                <a:ea typeface="Tahoma" pitchFamily="34" charset="0"/>
                <a:cs typeface="Tahoma" pitchFamily="34" charset="0"/>
              </a:rPr>
              <a:t>ሕሳብ ፖስጣ ኣብ ጎግል ብምውጻእ ጂ-መይል ክፈት</a:t>
            </a:r>
            <a:r>
              <a:rPr lang="sv-SE" sz="1600" dirty="0">
                <a:latin typeface="Tahoma" pitchFamily="34" charset="0"/>
                <a:ea typeface="Tahoma" pitchFamily="34" charset="0"/>
                <a:cs typeface="Tahoma" pitchFamily="34" charset="0"/>
              </a:rPr>
              <a:t>.</a:t>
            </a:r>
            <a:endParaRPr lang="sv-SE"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ti-ER" sz="1200" b="1" dirty="0">
                <a:ea typeface="Tahoma" pitchFamily="34" charset="0"/>
                <a:cs typeface="Tahoma" pitchFamily="34" charset="0"/>
              </a:rPr>
              <a:t>ሓድሽ ጂ-መይል ሕሳብ ፍተር</a:t>
            </a:r>
            <a:endParaRPr lang="sv-SE" sz="1200" b="1" dirty="0">
              <a:ea typeface="Tahoma" pitchFamily="34" charset="0"/>
              <a:cs typeface="Tahoma" pitchFamily="34" charset="0"/>
            </a:endParaRPr>
          </a:p>
        </p:txBody>
      </p:sp>
      <p:sp>
        <p:nvSpPr>
          <p:cNvPr id="5" name="Rundad rektangulär 5"/>
          <p:cNvSpPr>
            <a:spLocks noChangeArrowheads="1"/>
          </p:cNvSpPr>
          <p:nvPr/>
        </p:nvSpPr>
        <p:spPr bwMode="auto">
          <a:xfrm>
            <a:off x="3563888" y="407707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ti-ER" sz="1200" b="1" dirty="0">
                <a:ea typeface="Tahoma" pitchFamily="34" charset="0"/>
                <a:cs typeface="Tahoma" pitchFamily="34" charset="0"/>
              </a:rPr>
              <a:t>ጂ-መይል ኣለካ እንተደኣ ኮይኑ</a:t>
            </a:r>
            <a:endParaRPr lang="sv-SE" sz="1200" b="1" dirty="0">
              <a:ea typeface="Tahoma" pitchFamily="34" charset="0"/>
              <a:cs typeface="Tahoma" pitchFamily="34" charset="0"/>
            </a:endParaRP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a:r>
              <a:rPr lang="ti-ER" sz="1200" b="1" dirty="0">
                <a:ea typeface="Tahoma" pitchFamily="34" charset="0"/>
                <a:cs typeface="Tahoma" pitchFamily="34" charset="0"/>
              </a:rPr>
              <a:t>እትስመየሉ ስም ጸሓፍ</a:t>
            </a:r>
            <a:r>
              <a:rPr lang="sv-SE" sz="1200" b="1" dirty="0">
                <a:ea typeface="Tahoma" pitchFamily="34" charset="0"/>
                <a:cs typeface="Tahoma" pitchFamily="34" charset="0"/>
              </a:rPr>
              <a:t>, </a:t>
            </a:r>
            <a:r>
              <a:rPr lang="ti-ER" sz="1200" b="1" dirty="0">
                <a:ea typeface="Tahoma" pitchFamily="34" charset="0"/>
                <a:cs typeface="Tahoma" pitchFamily="34" charset="0"/>
              </a:rPr>
              <a:t>መእሰሪ ቓል ወይ ኮድ ብምጽሓፍ እቶ</a:t>
            </a:r>
            <a:endParaRPr lang="sv-SE" sz="12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in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inVertical)">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720080"/>
          </a:xfrm>
        </p:spPr>
        <p:txBody>
          <a:bodyPr>
            <a:normAutofit/>
          </a:bodyPr>
          <a:lstStyle/>
          <a:p>
            <a:pPr>
              <a:defRPr/>
            </a:pPr>
            <a:r>
              <a:rPr lang="ti-ER" sz="2400" dirty="0">
                <a:latin typeface="Tahoma" pitchFamily="34" charset="0"/>
                <a:ea typeface="Tahoma" pitchFamily="34" charset="0"/>
                <a:cs typeface="Tahoma" pitchFamily="34" charset="0"/>
              </a:rPr>
              <a:t>ኢንተርነት</a:t>
            </a:r>
            <a:r>
              <a:rPr lang="sv-SE" sz="2400" dirty="0">
                <a:latin typeface="Tahoma" pitchFamily="34" charset="0"/>
                <a:ea typeface="Tahoma" pitchFamily="34" charset="0"/>
                <a:cs typeface="Tahoma" pitchFamily="34" charset="0"/>
              </a:rPr>
              <a:t> – </a:t>
            </a:r>
            <a:r>
              <a:rPr lang="ti-ER" sz="2400" dirty="0">
                <a:latin typeface="Tahoma" pitchFamily="34" charset="0"/>
                <a:ea typeface="Tahoma" pitchFamily="34" charset="0"/>
                <a:cs typeface="Tahoma" pitchFamily="34" charset="0"/>
              </a:rPr>
              <a:t>ሓደ ዓለማዊ መርበብ ሓብሬታ</a:t>
            </a:r>
            <a:endParaRPr lang="sv-SE" sz="2400" dirty="0">
              <a:latin typeface="Tahoma" pitchFamily="34" charset="0"/>
              <a:ea typeface="Tahoma" pitchFamily="34" charset="0"/>
              <a:cs typeface="Tahoma" pitchFamily="34" charset="0"/>
            </a:endParaRPr>
          </a:p>
        </p:txBody>
      </p:sp>
      <p:sp>
        <p:nvSpPr>
          <p:cNvPr id="7171" name="Rectangle 3"/>
          <p:cNvSpPr>
            <a:spLocks noGrp="1" noChangeArrowheads="1"/>
          </p:cNvSpPr>
          <p:nvPr>
            <p:ph idx="1"/>
          </p:nvPr>
        </p:nvSpPr>
        <p:spPr>
          <a:xfrm>
            <a:off x="0" y="908720"/>
            <a:ext cx="9036496" cy="6048672"/>
          </a:xfrm>
        </p:spPr>
        <p:txBody>
          <a:bodyPr>
            <a:normAutofit fontScale="85000" lnSpcReduction="10000"/>
          </a:bodyPr>
          <a:lstStyle/>
          <a:p>
            <a:pPr eaLnBrk="1" hangingPunct="1">
              <a:lnSpc>
                <a:spcPct val="120000"/>
              </a:lnSpc>
              <a:defRPr/>
            </a:pPr>
            <a:endParaRPr lang="sv-SE" sz="2000" dirty="0">
              <a:latin typeface="Tahoma" pitchFamily="34" charset="0"/>
              <a:ea typeface="Tahoma" pitchFamily="34" charset="0"/>
              <a:cs typeface="Tahoma" pitchFamily="34" charset="0"/>
            </a:endParaRPr>
          </a:p>
          <a:p>
            <a:pPr>
              <a:lnSpc>
                <a:spcPct val="120000"/>
              </a:lnSpc>
              <a:defRPr/>
            </a:pPr>
            <a:r>
              <a:rPr lang="ti-ER" sz="2000" dirty="0">
                <a:latin typeface="Tahoma" pitchFamily="34" charset="0"/>
                <a:ea typeface="Tahoma" pitchFamily="34" charset="0"/>
                <a:cs typeface="Tahoma" pitchFamily="34" charset="0"/>
              </a:rPr>
              <a:t>ኢንተርነት ብህጹጽ ወይ ቕልጡፍ ሓበሬታ ንምርካብ ዓቢ ዕድላት እናሃበ ብጽሑፍን ስእልን ከምኡ ውን ብድምጺ መልክዓት ኣራኺቡ ናብ መላእ ዓለም መልእኽትና ንኽንሕልፍን የኽእለና፡ ኣብ ዝተፈላለየ ኩርነዓት ዓለም ዘለዋ ኮምፒተራት ምስ ኢንተርነት ምትእስሳር ኣለወን፡ ብሰንኪ ምትእስሳር ኮምፒተራት መስ ኢንተርነት  ምንጪ መወከሲ ሓበሬታ ኣበይ ኣሎ ብዘየገድስ ድማ ነዓና ብኣዝዩ ዝቐልተፈ መንገዲ ሓበሬታ ንምርካብ የኽእለና</a:t>
            </a:r>
            <a:r>
              <a:rPr lang="sv-SE" sz="2000" dirty="0">
                <a:latin typeface="Tahoma" pitchFamily="34" charset="0"/>
                <a:ea typeface="Tahoma" pitchFamily="34" charset="0"/>
                <a:cs typeface="Tahoma" pitchFamily="34" charset="0"/>
              </a:rPr>
              <a:t> </a:t>
            </a:r>
          </a:p>
          <a:p>
            <a:pPr>
              <a:lnSpc>
                <a:spcPct val="120000"/>
              </a:lnSpc>
              <a:defRPr/>
            </a:pPr>
            <a:r>
              <a:rPr lang="ti-ER" sz="2000" dirty="0">
                <a:latin typeface="Tahoma" pitchFamily="34" charset="0"/>
                <a:ea typeface="Tahoma" pitchFamily="34" charset="0"/>
                <a:cs typeface="Tahoma" pitchFamily="34" charset="0"/>
              </a:rPr>
              <a:t>ብብዝሒ ወሲኩ ዘሎ ናይ ከባቢያዊ ኣጠቓቅማ ኣብዚ ግዜ እዚ ተኻፋልነት ትሕስቶ ኢንተርነት ኢዩ፡ ናይ ገዛእ ርእስካ መሳርሒ ወይ መሳለጢ ብመንገዲ ህዝባዊ መራኽቢታት ምውዕዋዕ፡ ከም ኣብነት  ዓምዲ ገጽ ፣ ህዝባዊ ወይ ሓባራዊ ፎርም ከም ፋይስቡክ ወይ ውን  ስእልን ፊልምስታትን ብመንገዲ ዩቱበ ወይ ውን ፍሊከር ምክፋል፡ ኣብዚ ግዜ እዚ ብዙሓት ትካላትን ማሕበራትን ብመንገዲ ማሕበራዊ መራኸቢታት ጌረን ዕላማታተን የመሃላልፋን ይራከባን ምኽንያቱ </a:t>
            </a:r>
            <a:r>
              <a:rPr lang="sv-SE" sz="2000" dirty="0">
                <a:latin typeface="Tahoma" pitchFamily="34" charset="0"/>
                <a:ea typeface="Tahoma" pitchFamily="34" charset="0"/>
                <a:cs typeface="Tahoma" pitchFamily="34" charset="0"/>
              </a:rPr>
              <a:t>.</a:t>
            </a:r>
          </a:p>
          <a:p>
            <a:pPr lvl="0">
              <a:lnSpc>
                <a:spcPct val="120000"/>
              </a:lnSpc>
              <a:defRPr/>
            </a:pPr>
            <a:r>
              <a:rPr lang="ti-ER" sz="2000" dirty="0">
                <a:solidFill>
                  <a:prstClr val="black"/>
                </a:solidFill>
                <a:latin typeface="Tahoma" pitchFamily="34" charset="0"/>
                <a:ea typeface="Tahoma" pitchFamily="34" charset="0"/>
                <a:cs typeface="Tahoma" pitchFamily="34" charset="0"/>
              </a:rPr>
              <a:t>ኣወንታዊ ነገር ናይ ኢንተርነት </a:t>
            </a:r>
            <a:r>
              <a:rPr lang="sv-SE" sz="2000" dirty="0">
                <a:solidFill>
                  <a:prstClr val="black"/>
                </a:solidFill>
                <a:latin typeface="Tahoma" pitchFamily="34" charset="0"/>
                <a:ea typeface="Tahoma" pitchFamily="34" charset="0"/>
                <a:cs typeface="Tahoma" pitchFamily="34" charset="0"/>
              </a:rPr>
              <a:t>- </a:t>
            </a:r>
            <a:r>
              <a:rPr lang="ti-ER" sz="2000" dirty="0">
                <a:solidFill>
                  <a:prstClr val="black"/>
                </a:solidFill>
                <a:latin typeface="Tahoma" pitchFamily="34" charset="0"/>
                <a:ea typeface="Tahoma" pitchFamily="34" charset="0"/>
                <a:cs typeface="Tahoma" pitchFamily="34" charset="0"/>
              </a:rPr>
              <a:t>ዝኮነ ሰብ ዝኮነ ዓይነት ውዕውዕ ክገብር ምክኣሉ ኢዩ </a:t>
            </a:r>
            <a:r>
              <a:rPr lang="sv-SE" sz="2000" dirty="0">
                <a:solidFill>
                  <a:prstClr val="black"/>
                </a:solidFill>
                <a:latin typeface="Tahoma" pitchFamily="34" charset="0"/>
                <a:ea typeface="Tahoma" pitchFamily="34" charset="0"/>
                <a:cs typeface="Tahoma" pitchFamily="34" charset="0"/>
              </a:rPr>
              <a:t>.</a:t>
            </a:r>
            <a:r>
              <a:rPr lang="ti-ER" sz="2000" dirty="0">
                <a:solidFill>
                  <a:prstClr val="black"/>
                </a:solidFill>
                <a:latin typeface="Tahoma" pitchFamily="34" charset="0"/>
                <a:ea typeface="Tahoma" pitchFamily="34" charset="0"/>
                <a:cs typeface="Tahoma" pitchFamily="34" charset="0"/>
              </a:rPr>
              <a:t>ንሓበሬታ ዝቆጻሰር ወላሃደ የልቦን</a:t>
            </a:r>
            <a:r>
              <a:rPr lang="sv-SE" sz="2000" dirty="0">
                <a:solidFill>
                  <a:prstClr val="black"/>
                </a:solidFill>
                <a:latin typeface="Tahoma" pitchFamily="34" charset="0"/>
                <a:ea typeface="Tahoma" pitchFamily="34" charset="0"/>
                <a:cs typeface="Tahoma" pitchFamily="34" charset="0"/>
              </a:rPr>
              <a:t>. </a:t>
            </a:r>
            <a:r>
              <a:rPr lang="ti-ER" sz="2000" dirty="0">
                <a:solidFill>
                  <a:prstClr val="black"/>
                </a:solidFill>
                <a:latin typeface="Tahoma" pitchFamily="34" charset="0"/>
                <a:ea typeface="Tahoma" pitchFamily="34" charset="0"/>
                <a:cs typeface="Tahoma" pitchFamily="34" charset="0"/>
              </a:rPr>
              <a:t>ኢንተርነት ብቤት ጽሕፈት ሃገራውያን ትካላት ዝቅየድ ኣይኮነን፡፡</a:t>
            </a:r>
            <a:r>
              <a:rPr lang="sv-SE" sz="2000" dirty="0">
                <a:solidFill>
                  <a:prstClr val="black"/>
                </a:solidFill>
                <a:latin typeface="Tahoma" pitchFamily="34" charset="0"/>
                <a:ea typeface="Tahoma" pitchFamily="34" charset="0"/>
                <a:cs typeface="Tahoma" pitchFamily="34" charset="0"/>
              </a:rPr>
              <a:t> </a:t>
            </a:r>
            <a:r>
              <a:rPr lang="ti-ER" sz="2000" dirty="0">
                <a:solidFill>
                  <a:prstClr val="black"/>
                </a:solidFill>
                <a:latin typeface="Tahoma" pitchFamily="34" charset="0"/>
                <a:ea typeface="Tahoma" pitchFamily="34" charset="0"/>
                <a:cs typeface="Tahoma" pitchFamily="34" charset="0"/>
              </a:rPr>
              <a:t>ሓበሬታ ኢንተርነት ንኩሉ ክፉትን ቅቡልን ኢዩ፡ ስለዚ ድማ ንዝተፈላለየ ዕላማታት ክንትቀመሉ ንክእል፡ ንኣብነት ሓበሬታ ንሃገራዊ ትካላት ፣ሓበሬታ ንኣፍልጦ</a:t>
            </a:r>
            <a:endParaRPr lang="sv-SE" sz="1800" dirty="0">
              <a:latin typeface="Tahoma" pitchFamily="34" charset="0"/>
              <a:ea typeface="Tahoma" pitchFamily="34" charset="0"/>
              <a:cs typeface="Tahoma" pitchFamily="34" charset="0"/>
            </a:endParaRPr>
          </a:p>
          <a:p>
            <a:pPr>
              <a:lnSpc>
                <a:spcPct val="120000"/>
              </a:lnSpc>
              <a:defRPr/>
            </a:pPr>
            <a:r>
              <a:rPr lang="am-ET" sz="1800" dirty="0">
                <a:latin typeface="Tahoma" pitchFamily="34" charset="0"/>
                <a:ea typeface="Tahoma" pitchFamily="34" charset="0"/>
                <a:cs typeface="Tahoma" pitchFamily="34" charset="0"/>
              </a:rPr>
              <a:t>ስለዚ ኸኣ ኢዩ ዝኾነ ኣብ ኢንተርነት ዝተዘርግሐ ሓበሪአታ መን ከምዝዘርግሕዖ ኣገዳሲ ዝኸውን</a:t>
            </a:r>
          </a:p>
          <a:p>
            <a:pPr>
              <a:lnSpc>
                <a:spcPct val="120000"/>
              </a:lnSpc>
              <a:defRPr/>
            </a:pPr>
            <a:endParaRPr lang="am-ET" sz="1800" dirty="0">
              <a:latin typeface="Tahoma" pitchFamily="34" charset="0"/>
              <a:ea typeface="Tahoma" pitchFamily="34" charset="0"/>
              <a:cs typeface="Tahoma" pitchFamily="34" charset="0"/>
            </a:endParaRPr>
          </a:p>
          <a:p>
            <a:pPr>
              <a:lnSpc>
                <a:spcPct val="120000"/>
              </a:lnSpc>
              <a:defRPr/>
            </a:pPr>
            <a:r>
              <a:rPr lang="am-ET" sz="1800" dirty="0">
                <a:latin typeface="Tahoma" pitchFamily="34" charset="0"/>
                <a:ea typeface="Tahoma" pitchFamily="34" charset="0"/>
                <a:cs typeface="Tahoma" pitchFamily="34" charset="0"/>
              </a:rPr>
              <a:t>ኢንተርነት ምጥቃም ብነጻ ኢዩ፣ ምስ ካልኦት ኢንተርነት ምትእሳረ ወይ መስመር ምግዛእ ወይ ኣብ መስመር ዘለዎ ቦታ ምኻድ ግን የድሊ</a:t>
            </a:r>
            <a:endParaRPr lang="sv-SE" sz="1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ox(in)">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l"/>
            <a:r>
              <a:rPr lang="en-US" sz="2400" dirty="0">
                <a:solidFill>
                  <a:schemeClr val="tx2"/>
                </a:solidFill>
                <a:effectLst/>
                <a:latin typeface="Tahoma" pitchFamily="34" charset="0"/>
                <a:ea typeface="Tahoma" pitchFamily="34" charset="0"/>
                <a:cs typeface="Tahoma" pitchFamily="34" charset="0"/>
              </a:rPr>
              <a:t>h) </a:t>
            </a:r>
            <a:r>
              <a:rPr lang="ti-ER" sz="2400" dirty="0">
                <a:solidFill>
                  <a:schemeClr val="tx2"/>
                </a:solidFill>
                <a:latin typeface="Tahoma" pitchFamily="34" charset="0"/>
                <a:ea typeface="Tahoma" pitchFamily="34" charset="0"/>
                <a:cs typeface="Tahoma" pitchFamily="34" charset="0"/>
              </a:rPr>
              <a:t>ተወሳኺ</a:t>
            </a:r>
            <a:br>
              <a:rPr lang="en-US" sz="2400" dirty="0">
                <a:solidFill>
                  <a:schemeClr val="tx2"/>
                </a:solidFill>
                <a:effectLst/>
                <a:latin typeface="Tahoma" pitchFamily="34" charset="0"/>
                <a:ea typeface="Tahoma" pitchFamily="34" charset="0"/>
                <a:cs typeface="Tahoma" pitchFamily="34" charset="0"/>
              </a:rPr>
            </a:br>
            <a:br>
              <a:rPr lang="en-US" sz="2400" dirty="0">
                <a:solidFill>
                  <a:schemeClr val="tx2"/>
                </a:solidFill>
                <a:effectLst/>
                <a:latin typeface="Tahoma" pitchFamily="34" charset="0"/>
                <a:ea typeface="Tahoma" pitchFamily="34" charset="0"/>
                <a:cs typeface="Tahoma" pitchFamily="34" charset="0"/>
              </a:rPr>
            </a:br>
            <a:r>
              <a:rPr lang="ti-ER" sz="1600" dirty="0">
                <a:latin typeface="Tahoma" pitchFamily="34" charset="0"/>
                <a:ea typeface="Tahoma" pitchFamily="34" charset="0"/>
                <a:cs typeface="Tahoma" pitchFamily="34" charset="0"/>
              </a:rPr>
              <a:t>ኣብቲሕቲ </a:t>
            </a:r>
            <a:r>
              <a:rPr lang="ti-ER" sz="1600" b="1" dirty="0">
                <a:latin typeface="Tahoma" pitchFamily="34" charset="0"/>
                <a:ea typeface="Tahoma" pitchFamily="34" charset="0"/>
                <a:cs typeface="Tahoma" pitchFamily="34" charset="0"/>
              </a:rPr>
              <a:t>ተወሳኺ</a:t>
            </a:r>
            <a:r>
              <a:rPr lang="ti-ER" sz="1600" dirty="0">
                <a:latin typeface="Tahoma" pitchFamily="34" charset="0"/>
                <a:ea typeface="Tahoma" pitchFamily="34" charset="0"/>
                <a:cs typeface="Tahoma" pitchFamily="34" charset="0"/>
              </a:rPr>
              <a:t> ዝያዳ ኣማራጺታታት ትረክብ, ኣብ ታሕቲ ተዓዘብ</a:t>
            </a:r>
            <a:r>
              <a:rPr lang="en-US" sz="1600" dirty="0">
                <a:latin typeface="Tahoma" pitchFamily="34" charset="0"/>
                <a:ea typeface="Tahoma" pitchFamily="34" charset="0"/>
                <a:cs typeface="Tahoma" pitchFamily="34" charset="0"/>
              </a:rPr>
              <a:t>.</a:t>
            </a:r>
            <a:endParaRPr lang="sv-SE" sz="1600" dirty="0">
              <a:effectLst/>
              <a:latin typeface="Tahoma" pitchFamily="34" charset="0"/>
              <a:ea typeface="Tahoma" pitchFamily="34" charset="0"/>
              <a:cs typeface="Tahoma" pitchFamily="34" charset="0"/>
            </a:endParaRPr>
          </a:p>
        </p:txBody>
      </p:sp>
      <p:pic>
        <p:nvPicPr>
          <p:cNvPr id="51205" name="Picture 5" descr="google"/>
          <p:cNvPicPr>
            <a:picLocks noChangeAspect="1" noChangeArrowheads="1"/>
          </p:cNvPicPr>
          <p:nvPr/>
        </p:nvPicPr>
        <p:blipFill>
          <a:blip r:embed="rId2" cstate="print"/>
          <a:srcRect/>
          <a:stretch>
            <a:fillRect/>
          </a:stretch>
        </p:blipFill>
        <p:spPr bwMode="auto">
          <a:xfrm>
            <a:off x="0" y="2060848"/>
            <a:ext cx="9144000" cy="8217421"/>
          </a:xfrm>
          <a:prstGeom prst="rect">
            <a:avLst/>
          </a:prstGeom>
          <a:noFill/>
          <a:ln w="9525">
            <a:noFill/>
            <a:miter lim="800000"/>
            <a:headEnd/>
            <a:tailEnd/>
          </a:ln>
        </p:spPr>
      </p:pic>
      <p:pic>
        <p:nvPicPr>
          <p:cNvPr id="51209" name="Picture 9" descr="google"/>
          <p:cNvPicPr>
            <a:picLocks noChangeAspect="1" noChangeArrowheads="1"/>
          </p:cNvPicPr>
          <p:nvPr/>
        </p:nvPicPr>
        <p:blipFill>
          <a:blip r:embed="rId3" cstate="print"/>
          <a:srcRect/>
          <a:stretch>
            <a:fillRect/>
          </a:stretch>
        </p:blipFill>
        <p:spPr bwMode="auto">
          <a:xfrm>
            <a:off x="2484438" y="3141663"/>
            <a:ext cx="952500" cy="3276600"/>
          </a:xfrm>
          <a:prstGeom prst="rect">
            <a:avLst/>
          </a:prstGeom>
          <a:noFill/>
          <a:ln w="9525">
            <a:noFill/>
            <a:miter lim="800000"/>
            <a:headEnd/>
            <a:tailEnd/>
          </a:ln>
        </p:spPr>
      </p:pic>
      <p:sp>
        <p:nvSpPr>
          <p:cNvPr id="51210" name="AutoShape 10"/>
          <p:cNvSpPr>
            <a:spLocks noChangeArrowheads="1"/>
          </p:cNvSpPr>
          <p:nvPr/>
        </p:nvSpPr>
        <p:spPr bwMode="auto">
          <a:xfrm>
            <a:off x="1908175" y="3860800"/>
            <a:ext cx="792163" cy="144463"/>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1" name="AutoShape 11"/>
          <p:cNvSpPr>
            <a:spLocks noChangeArrowheads="1"/>
          </p:cNvSpPr>
          <p:nvPr/>
        </p:nvSpPr>
        <p:spPr bwMode="auto">
          <a:xfrm>
            <a:off x="1908175" y="4149725"/>
            <a:ext cx="792163" cy="144463"/>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2" name="AutoShape 12"/>
          <p:cNvSpPr>
            <a:spLocks noChangeArrowheads="1"/>
          </p:cNvSpPr>
          <p:nvPr/>
        </p:nvSpPr>
        <p:spPr bwMode="auto">
          <a:xfrm>
            <a:off x="1835150" y="5084763"/>
            <a:ext cx="792163" cy="144462"/>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3" name="AutoShape 13"/>
          <p:cNvSpPr>
            <a:spLocks noChangeArrowheads="1"/>
          </p:cNvSpPr>
          <p:nvPr/>
        </p:nvSpPr>
        <p:spPr bwMode="auto">
          <a:xfrm>
            <a:off x="1908175" y="4581525"/>
            <a:ext cx="792163" cy="144463"/>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4" name="AutoShape 14"/>
          <p:cNvSpPr>
            <a:spLocks noChangeArrowheads="1"/>
          </p:cNvSpPr>
          <p:nvPr/>
        </p:nvSpPr>
        <p:spPr bwMode="auto">
          <a:xfrm>
            <a:off x="1908175" y="4797425"/>
            <a:ext cx="792163" cy="144463"/>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5" name="AutoShape 15"/>
          <p:cNvSpPr>
            <a:spLocks noChangeArrowheads="1"/>
          </p:cNvSpPr>
          <p:nvPr/>
        </p:nvSpPr>
        <p:spPr bwMode="auto">
          <a:xfrm>
            <a:off x="1835150" y="5373688"/>
            <a:ext cx="792163" cy="144462"/>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6" name="AutoShape 16"/>
          <p:cNvSpPr>
            <a:spLocks noChangeArrowheads="1"/>
          </p:cNvSpPr>
          <p:nvPr/>
        </p:nvSpPr>
        <p:spPr bwMode="auto">
          <a:xfrm>
            <a:off x="1835150" y="5805488"/>
            <a:ext cx="792163" cy="144462"/>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7" name="AutoShape 17"/>
          <p:cNvSpPr>
            <a:spLocks noChangeArrowheads="1"/>
          </p:cNvSpPr>
          <p:nvPr/>
        </p:nvSpPr>
        <p:spPr bwMode="auto">
          <a:xfrm>
            <a:off x="1835150" y="5589588"/>
            <a:ext cx="792163" cy="144462"/>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51218" name="AutoShape 18"/>
          <p:cNvSpPr>
            <a:spLocks noChangeArrowheads="1"/>
          </p:cNvSpPr>
          <p:nvPr/>
        </p:nvSpPr>
        <p:spPr bwMode="auto">
          <a:xfrm>
            <a:off x="1835150" y="6092825"/>
            <a:ext cx="792163" cy="144463"/>
          </a:xfrm>
          <a:prstGeom prst="rightArrow">
            <a:avLst>
              <a:gd name="adj1" fmla="val 50000"/>
              <a:gd name="adj2" fmla="val 13708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9"/>
                                        </p:tgtEl>
                                        <p:attrNameLst>
                                          <p:attrName>style.visibility</p:attrName>
                                        </p:attrNameLst>
                                      </p:cBhvr>
                                      <p:to>
                                        <p:strVal val="visible"/>
                                      </p:to>
                                    </p:set>
                                    <p:animEffect transition="in" filter="barn(inVertical)">
                                      <p:cBhvr>
                                        <p:cTn id="12" dur="500"/>
                                        <p:tgtEl>
                                          <p:spTgt spid="5120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10"/>
                                        </p:tgtEl>
                                        <p:attrNameLst>
                                          <p:attrName>style.visibility</p:attrName>
                                        </p:attrNameLst>
                                      </p:cBhvr>
                                      <p:to>
                                        <p:strVal val="visible"/>
                                      </p:to>
                                    </p:set>
                                    <p:animEffect transition="in" filter="barn(inVertical)">
                                      <p:cBhvr>
                                        <p:cTn id="17" dur="500"/>
                                        <p:tgtEl>
                                          <p:spTgt spid="512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1211"/>
                                        </p:tgtEl>
                                        <p:attrNameLst>
                                          <p:attrName>style.visibility</p:attrName>
                                        </p:attrNameLst>
                                      </p:cBhvr>
                                      <p:to>
                                        <p:strVal val="visible"/>
                                      </p:to>
                                    </p:set>
                                    <p:animEffect transition="in" filter="barn(inVertical)">
                                      <p:cBhvr>
                                        <p:cTn id="20" dur="500"/>
                                        <p:tgtEl>
                                          <p:spTgt spid="512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213"/>
                                        </p:tgtEl>
                                        <p:attrNameLst>
                                          <p:attrName>style.visibility</p:attrName>
                                        </p:attrNameLst>
                                      </p:cBhvr>
                                      <p:to>
                                        <p:strVal val="visible"/>
                                      </p:to>
                                    </p:set>
                                    <p:animEffect transition="in" filter="barn(inVertical)">
                                      <p:cBhvr>
                                        <p:cTn id="23" dur="500"/>
                                        <p:tgtEl>
                                          <p:spTgt spid="512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214"/>
                                        </p:tgtEl>
                                        <p:attrNameLst>
                                          <p:attrName>style.visibility</p:attrName>
                                        </p:attrNameLst>
                                      </p:cBhvr>
                                      <p:to>
                                        <p:strVal val="visible"/>
                                      </p:to>
                                    </p:set>
                                    <p:animEffect transition="in" filter="barn(inVertical)">
                                      <p:cBhvr>
                                        <p:cTn id="26" dur="500"/>
                                        <p:tgtEl>
                                          <p:spTgt spid="512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1212"/>
                                        </p:tgtEl>
                                        <p:attrNameLst>
                                          <p:attrName>style.visibility</p:attrName>
                                        </p:attrNameLst>
                                      </p:cBhvr>
                                      <p:to>
                                        <p:strVal val="visible"/>
                                      </p:to>
                                    </p:set>
                                    <p:animEffect transition="in" filter="barn(inVertical)">
                                      <p:cBhvr>
                                        <p:cTn id="29" dur="500"/>
                                        <p:tgtEl>
                                          <p:spTgt spid="512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1215"/>
                                        </p:tgtEl>
                                        <p:attrNameLst>
                                          <p:attrName>style.visibility</p:attrName>
                                        </p:attrNameLst>
                                      </p:cBhvr>
                                      <p:to>
                                        <p:strVal val="visible"/>
                                      </p:to>
                                    </p:set>
                                    <p:animEffect transition="in" filter="barn(inVertical)">
                                      <p:cBhvr>
                                        <p:cTn id="32" dur="500"/>
                                        <p:tgtEl>
                                          <p:spTgt spid="512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1217"/>
                                        </p:tgtEl>
                                        <p:attrNameLst>
                                          <p:attrName>style.visibility</p:attrName>
                                        </p:attrNameLst>
                                      </p:cBhvr>
                                      <p:to>
                                        <p:strVal val="visible"/>
                                      </p:to>
                                    </p:set>
                                    <p:animEffect transition="in" filter="barn(inVertical)">
                                      <p:cBhvr>
                                        <p:cTn id="35" dur="500"/>
                                        <p:tgtEl>
                                          <p:spTgt spid="512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1216"/>
                                        </p:tgtEl>
                                        <p:attrNameLst>
                                          <p:attrName>style.visibility</p:attrName>
                                        </p:attrNameLst>
                                      </p:cBhvr>
                                      <p:to>
                                        <p:strVal val="visible"/>
                                      </p:to>
                                    </p:set>
                                    <p:animEffect transition="in" filter="barn(inVertical)">
                                      <p:cBhvr>
                                        <p:cTn id="38" dur="500"/>
                                        <p:tgtEl>
                                          <p:spTgt spid="512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1218"/>
                                        </p:tgtEl>
                                        <p:attrNameLst>
                                          <p:attrName>style.visibility</p:attrName>
                                        </p:attrNameLst>
                                      </p:cBhvr>
                                      <p:to>
                                        <p:strVal val="visible"/>
                                      </p:to>
                                    </p:set>
                                    <p:animEffect transition="in" filter="barn(inVertical)">
                                      <p:cBhvr>
                                        <p:cTn id="41" dur="500"/>
                                        <p:tgtEl>
                                          <p:spTgt spid="51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animBg="1"/>
      <p:bldP spid="51211" grpId="0" animBg="1"/>
      <p:bldP spid="51212" grpId="0" animBg="1"/>
      <p:bldP spid="51213" grpId="0" animBg="1"/>
      <p:bldP spid="51214" grpId="0" animBg="1"/>
      <p:bldP spid="51215" grpId="0" animBg="1"/>
      <p:bldP spid="51216" grpId="0" animBg="1"/>
      <p:bldP spid="51217" grpId="0" animBg="1"/>
      <p:bldP spid="512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defRPr/>
            </a:pPr>
            <a:r>
              <a:rPr lang="sv-SE" dirty="0" err="1">
                <a:solidFill>
                  <a:schemeClr val="tx2"/>
                </a:solidFill>
                <a:latin typeface="Tahoma" pitchFamily="34" charset="0"/>
                <a:ea typeface="Tahoma" pitchFamily="34" charset="0"/>
                <a:cs typeface="Tahoma" pitchFamily="34" charset="0"/>
              </a:rPr>
              <a:t>ኣንባቢ</a:t>
            </a:r>
            <a:r>
              <a:rPr lang="sv-SE" dirty="0">
                <a:solidFill>
                  <a:schemeClr val="tx2"/>
                </a:solidFill>
                <a:latin typeface="Tahoma" pitchFamily="34" charset="0"/>
                <a:ea typeface="Tahoma" pitchFamily="34" charset="0"/>
                <a:cs typeface="Tahoma" pitchFamily="34" charset="0"/>
              </a:rPr>
              <a:t> </a:t>
            </a:r>
            <a:r>
              <a:rPr lang="sv-SE" dirty="0" err="1">
                <a:solidFill>
                  <a:schemeClr val="tx2"/>
                </a:solidFill>
                <a:latin typeface="Tahoma" pitchFamily="34" charset="0"/>
                <a:ea typeface="Tahoma" pitchFamily="34" charset="0"/>
                <a:cs typeface="Tahoma" pitchFamily="34" charset="0"/>
              </a:rPr>
              <a:t>መርበር</a:t>
            </a:r>
            <a:endParaRPr lang="sv-SE" dirty="0">
              <a:solidFill>
                <a:schemeClr val="tx2"/>
              </a:solidFill>
              <a:latin typeface="Tahoma" pitchFamily="34" charset="0"/>
              <a:ea typeface="Tahoma" pitchFamily="34" charset="0"/>
              <a:cs typeface="Tahoma" pitchFamily="34" charset="0"/>
            </a:endParaRPr>
          </a:p>
        </p:txBody>
      </p:sp>
      <p:sp>
        <p:nvSpPr>
          <p:cNvPr id="8195" name="Rectangle 3"/>
          <p:cNvSpPr>
            <a:spLocks noGrp="1" noChangeArrowheads="1"/>
          </p:cNvSpPr>
          <p:nvPr>
            <p:ph idx="1"/>
          </p:nvPr>
        </p:nvSpPr>
        <p:spPr>
          <a:xfrm>
            <a:off x="323528" y="1700808"/>
            <a:ext cx="8568952" cy="4395192"/>
          </a:xfrm>
        </p:spPr>
        <p:txBody>
          <a:bodyPr>
            <a:normAutofit/>
          </a:bodyPr>
          <a:lstStyle/>
          <a:p>
            <a:r>
              <a:rPr lang="sv-SE" sz="2400" dirty="0" err="1">
                <a:effectLst/>
                <a:latin typeface="Tahoma" pitchFamily="34" charset="0"/>
                <a:ea typeface="Tahoma" pitchFamily="34" charset="0"/>
                <a:cs typeface="Tahoma" pitchFamily="34" charset="0"/>
              </a:rPr>
              <a:t>ኣንባቢ</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መርበብ</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ዝበሃል</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ሓደ</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መስመር</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ኢንተርነት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ብምጥቃም</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ንገጻት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መርበብ</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ከንብብ</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ዝኽእል</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ፕሮግራም</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ኢዩ</a:t>
            </a:r>
            <a:r>
              <a:rPr lang="sv-SE" sz="2400" dirty="0">
                <a:effectLst/>
                <a:latin typeface="Tahoma" pitchFamily="34" charset="0"/>
                <a:ea typeface="Tahoma" pitchFamily="34" charset="0"/>
                <a:cs typeface="Tahoma" pitchFamily="34" charset="0"/>
              </a:rPr>
              <a:t>፡፡</a:t>
            </a:r>
            <a:r>
              <a:rPr lang="sv-SE" sz="2400" dirty="0" err="1">
                <a:effectLst/>
                <a:latin typeface="Tahoma" pitchFamily="34" charset="0"/>
                <a:ea typeface="Tahoma" pitchFamily="34" charset="0"/>
                <a:cs typeface="Tahoma" pitchFamily="34" charset="0"/>
              </a:rPr>
              <a:t>ብዙሓት</a:t>
            </a:r>
            <a:r>
              <a:rPr lang="sv-SE" sz="2400" dirty="0">
                <a:effectLst/>
                <a:latin typeface="Tahoma" pitchFamily="34" charset="0"/>
                <a:ea typeface="Tahoma" pitchFamily="34" charset="0"/>
                <a:cs typeface="Tahoma" pitchFamily="34" charset="0"/>
              </a:rPr>
              <a:t> </a:t>
            </a:r>
            <a:r>
              <a:rPr lang="ti-ER" sz="2400" dirty="0">
                <a:effectLst/>
                <a:latin typeface="Tahoma" pitchFamily="34" charset="0"/>
                <a:ea typeface="Tahoma" pitchFamily="34" charset="0"/>
                <a:cs typeface="Tahoma" pitchFamily="34" charset="0"/>
              </a:rPr>
              <a:t>ዝተፈላለዩ </a:t>
            </a:r>
            <a:r>
              <a:rPr lang="sv-SE" sz="2400" dirty="0" err="1">
                <a:effectLst/>
                <a:latin typeface="Tahoma" pitchFamily="34" charset="0"/>
                <a:ea typeface="Tahoma" pitchFamily="34" charset="0"/>
                <a:cs typeface="Tahoma" pitchFamily="34" charset="0"/>
              </a:rPr>
              <a:t>ኣንበብቲ</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መርበብ</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ኢዮም</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ዘለዉ</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እቲ</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ብብዝሒ</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ዝርግሔ</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ዘለዎ</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ኣብ</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ቅለሳዊ</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ስራሓት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ዊንዶውስ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ዘሎ</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ኢንተርነት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ኤክስፕሎር</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ይበሃል</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ካልኦት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ኣብነታት</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ድማ</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ሞዚላ</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ፋየርፎክስ፣ሳፋሪ፣ኦፐራ</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ከምኡውን</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ጎግል</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ክሮም</a:t>
            </a:r>
            <a:r>
              <a:rPr lang="sv-SE" sz="2400" dirty="0">
                <a:effectLst/>
                <a:latin typeface="Tahoma" pitchFamily="34" charset="0"/>
                <a:ea typeface="Tahoma" pitchFamily="34" charset="0"/>
                <a:cs typeface="Tahoma" pitchFamily="34" charset="0"/>
              </a:rPr>
              <a:t>፡፡</a:t>
            </a:r>
          </a:p>
          <a:p>
            <a:endParaRPr lang="sv-SE" sz="2400" dirty="0">
              <a:latin typeface="Tahoma" pitchFamily="34" charset="0"/>
              <a:ea typeface="Tahoma" pitchFamily="34" charset="0"/>
              <a:cs typeface="Tahoma" pitchFamily="34" charset="0"/>
            </a:endParaRPr>
          </a:p>
          <a:p>
            <a:r>
              <a:rPr lang="sv-SE" sz="2400" dirty="0" err="1">
                <a:latin typeface="Tahoma" pitchFamily="34" charset="0"/>
                <a:ea typeface="Tahoma" pitchFamily="34" charset="0"/>
                <a:cs typeface="Tahoma" pitchFamily="34" charset="0"/>
              </a:rPr>
              <a:t>ኣብ</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ኮምፒተራት</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ምስ</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ቀለስቲ</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ኣሰራርሓ</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ዊንዶውስ</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ኢንተርነት</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እክስፕሎር</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ከም</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ሓደ</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ስእሊ</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ተቐሚጡ</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ኣሎ</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ካልኦት</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ኣማራጺታት</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ካብ</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ፕሮግራም</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ኣብ</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መበገሲ</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ምምጻእ</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ይከኣል</a:t>
            </a:r>
            <a:r>
              <a:rPr lang="sv-SE" sz="2400" dirty="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ox(in)">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0"/>
            <a:ext cx="8229600" cy="1008062"/>
          </a:xfrm>
        </p:spPr>
        <p:txBody>
          <a:bodyPr>
            <a:normAutofit/>
          </a:bodyPr>
          <a:lstStyle/>
          <a:p>
            <a:pPr eaLnBrk="1" hangingPunct="1">
              <a:defRPr/>
            </a:pPr>
            <a:r>
              <a:rPr lang="ti-ER" dirty="0">
                <a:solidFill>
                  <a:schemeClr val="tx2"/>
                </a:solidFill>
                <a:latin typeface="Tahoma" pitchFamily="34" charset="0"/>
                <a:ea typeface="Tahoma" pitchFamily="34" charset="0"/>
                <a:cs typeface="Tahoma" pitchFamily="34" charset="0"/>
              </a:rPr>
              <a:t>ናይ መርበብ ኣድራሻ</a:t>
            </a:r>
            <a:endParaRPr lang="sv-SE" dirty="0">
              <a:solidFill>
                <a:schemeClr val="tx2"/>
              </a:solidFill>
              <a:latin typeface="Tahoma" pitchFamily="34" charset="0"/>
              <a:ea typeface="Tahoma" pitchFamily="34" charset="0"/>
              <a:cs typeface="Tahoma" pitchFamily="34" charset="0"/>
            </a:endParaRPr>
          </a:p>
        </p:txBody>
      </p:sp>
      <p:sp>
        <p:nvSpPr>
          <p:cNvPr id="9219" name="Rectangle 3"/>
          <p:cNvSpPr>
            <a:spLocks noGrp="1" noChangeArrowheads="1"/>
          </p:cNvSpPr>
          <p:nvPr>
            <p:ph idx="1"/>
          </p:nvPr>
        </p:nvSpPr>
        <p:spPr>
          <a:xfrm>
            <a:off x="251520" y="908720"/>
            <a:ext cx="8712968" cy="5949280"/>
          </a:xfrm>
        </p:spPr>
        <p:txBody>
          <a:bodyPr>
            <a:noAutofit/>
          </a:bodyPr>
          <a:lstStyle/>
          <a:p>
            <a:pPr marL="0" indent="0">
              <a:lnSpc>
                <a:spcPct val="120000"/>
              </a:lnSpc>
              <a:buNone/>
              <a:defRPr/>
            </a:pPr>
            <a:r>
              <a:rPr lang="ti-ER" sz="1400" dirty="0">
                <a:latin typeface="Tahoma" pitchFamily="34" charset="0"/>
                <a:ea typeface="Tahoma" pitchFamily="34" charset="0"/>
                <a:cs typeface="Tahoma" pitchFamily="34" charset="0"/>
              </a:rPr>
              <a:t>ኣድራሻ መርበብ ማለት ኣድራሻ ናይ ሓደ መርበብ ሓበሬታ ኣብ ኢንተርነት ማለት ኢዩ፡ ካልእ መጸውዒ ድማ ዩኣርአል(</a:t>
            </a:r>
            <a:r>
              <a:rPr lang="sv-SE" sz="1400" i="1" dirty="0">
                <a:latin typeface="Tahoma" pitchFamily="34" charset="0"/>
                <a:ea typeface="Tahoma" pitchFamily="34" charset="0"/>
                <a:cs typeface="Tahoma" pitchFamily="34" charset="0"/>
              </a:rPr>
              <a:t>URL</a:t>
            </a:r>
            <a:r>
              <a:rPr lang="ti-ER" sz="1400" i="1" dirty="0">
                <a:latin typeface="Tahoma" pitchFamily="34" charset="0"/>
                <a:ea typeface="Tahoma" pitchFamily="34" charset="0"/>
                <a:cs typeface="Tahoma" pitchFamily="34" charset="0"/>
              </a:rPr>
              <a:t>) ሓባራዊ ከባቢያዊ ምንጪ ማለት ኢዩ፡ ናብ ሓደ ገጽ ሓበሬታ ኢንተርነት ንምምጻእ ኣብቲ ናይ መጽሓፊ ሰንጠረጅ ኣድራሻ ናይቲ መርበብ ብምስሃፍ ክንረኽቦ ንኽእል፡ ኣድራሻ መርበብ ብሓያሎ ክፋላት ዝቖመ ኢዩ፡ </a:t>
            </a:r>
            <a:endParaRPr lang="ti-ER" sz="1400" dirty="0">
              <a:latin typeface="Tahoma" pitchFamily="34" charset="0"/>
              <a:ea typeface="Tahoma" pitchFamily="34" charset="0"/>
              <a:cs typeface="Tahoma" pitchFamily="34" charset="0"/>
            </a:endParaRPr>
          </a:p>
          <a:p>
            <a:pPr marL="0" indent="0" algn="l" eaLnBrk="1" hangingPunct="1">
              <a:lnSpc>
                <a:spcPct val="80000"/>
              </a:lnSpc>
              <a:buNone/>
              <a:defRPr/>
            </a:pPr>
            <a:r>
              <a:rPr lang="sv-SE" sz="1600" dirty="0">
                <a:latin typeface="Tahoma" pitchFamily="34" charset="0"/>
                <a:ea typeface="Tahoma" pitchFamily="34" charset="0"/>
                <a:cs typeface="Tahoma" pitchFamily="34" charset="0"/>
                <a:hlinkClick r:id="rId2"/>
              </a:rPr>
              <a:t>http://www.google.com</a:t>
            </a:r>
            <a:r>
              <a:rPr lang="sv-SE" sz="16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b="1" dirty="0">
                <a:latin typeface="Tahoma" pitchFamily="34" charset="0"/>
                <a:ea typeface="Tahoma" pitchFamily="34" charset="0"/>
                <a:cs typeface="Tahoma" pitchFamily="34" charset="0"/>
              </a:rPr>
              <a:t>http:// - </a:t>
            </a:r>
            <a:r>
              <a:rPr lang="ti-ER" sz="1400" dirty="0">
                <a:latin typeface="Tahoma" pitchFamily="34" charset="0"/>
                <a:ea typeface="Tahoma" pitchFamily="34" charset="0"/>
                <a:cs typeface="Tahoma" pitchFamily="34" charset="0"/>
              </a:rPr>
              <a:t>ሕጽሮተ ቃል ናይ </a:t>
            </a:r>
            <a:r>
              <a:rPr lang="ti-ER" sz="1400" b="1" dirty="0">
                <a:latin typeface="Tahoma" pitchFamily="34" charset="0"/>
                <a:ea typeface="Tahoma" pitchFamily="34" charset="0"/>
                <a:cs typeface="Tahoma" pitchFamily="34" charset="0"/>
              </a:rPr>
              <a:t>ሂፐር ተክስት ፕሮትኮል</a:t>
            </a:r>
            <a:r>
              <a:rPr lang="sv-SE" sz="1400" dirty="0">
                <a:latin typeface="Tahoma" pitchFamily="34" charset="0"/>
                <a:ea typeface="Tahoma" pitchFamily="34" charset="0"/>
                <a:cs typeface="Tahoma" pitchFamily="34" charset="0"/>
              </a:rPr>
              <a:t>.</a:t>
            </a:r>
          </a:p>
          <a:p>
            <a:pPr>
              <a:lnSpc>
                <a:spcPct val="120000"/>
              </a:lnSpc>
              <a:defRPr/>
            </a:pPr>
            <a:r>
              <a:rPr lang="en-US" sz="1400" b="1" dirty="0">
                <a:latin typeface="Tahoma" pitchFamily="34" charset="0"/>
                <a:ea typeface="Tahoma" pitchFamily="34" charset="0"/>
                <a:cs typeface="Tahoma" pitchFamily="34" charset="0"/>
              </a:rPr>
              <a:t>www - </a:t>
            </a:r>
            <a:r>
              <a:rPr lang="ti-ER" sz="1400" dirty="0">
                <a:latin typeface="Tahoma" pitchFamily="34" charset="0"/>
                <a:ea typeface="Tahoma" pitchFamily="34" charset="0"/>
                <a:cs typeface="Tahoma" pitchFamily="34" charset="0"/>
              </a:rPr>
              <a:t>ሕጽሮተ ቃል  </a:t>
            </a:r>
            <a:r>
              <a:rPr lang="ti-ER" sz="1400" b="1" dirty="0">
                <a:latin typeface="Tahoma" pitchFamily="34" charset="0"/>
                <a:ea typeface="Tahoma" pitchFamily="34" charset="0"/>
                <a:cs typeface="Tahoma" pitchFamily="34" charset="0"/>
              </a:rPr>
              <a:t>ዓለም ለካዊ መርበብ</a:t>
            </a:r>
            <a:r>
              <a:rPr lang="sv-SE" sz="1400" dirty="0">
                <a:latin typeface="Tahoma" pitchFamily="34" charset="0"/>
                <a:ea typeface="Tahoma" pitchFamily="34" charset="0"/>
                <a:cs typeface="Tahoma" pitchFamily="34" charset="0"/>
              </a:rPr>
              <a:t>. </a:t>
            </a:r>
          </a:p>
          <a:p>
            <a:pPr eaLnBrk="1" hangingPunct="1">
              <a:lnSpc>
                <a:spcPct val="120000"/>
              </a:lnSpc>
              <a:defRPr/>
            </a:pPr>
            <a:r>
              <a:rPr lang="sv-SE" sz="1400" b="1" dirty="0">
                <a:latin typeface="Tahoma" pitchFamily="34" charset="0"/>
                <a:ea typeface="Tahoma" pitchFamily="34" charset="0"/>
                <a:cs typeface="Tahoma" pitchFamily="34" charset="0"/>
              </a:rPr>
              <a:t>Google  - </a:t>
            </a:r>
            <a:r>
              <a:rPr lang="ti-ER" sz="1400" dirty="0">
                <a:latin typeface="Tahoma" pitchFamily="34" charset="0"/>
                <a:ea typeface="Tahoma" pitchFamily="34" charset="0"/>
                <a:cs typeface="Tahoma" pitchFamily="34" charset="0"/>
              </a:rPr>
              <a:t>ዓብላሊ/ኣገልጋሊ፡</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መብዛሕትኡ ግዜ ሓደ ዓይነት ስም ከምቲ ገጽ መርበብ ሃበሬታ ይሕዝ</a:t>
            </a:r>
            <a:r>
              <a:rPr lang="sv-SE" sz="1400" dirty="0">
                <a:latin typeface="Tahoma" pitchFamily="34" charset="0"/>
                <a:ea typeface="Tahoma" pitchFamily="34" charset="0"/>
                <a:cs typeface="Tahoma" pitchFamily="34" charset="0"/>
              </a:rPr>
              <a:t>. እ</a:t>
            </a:r>
            <a:r>
              <a:rPr lang="ti-ER" sz="1400" dirty="0">
                <a:latin typeface="Tahoma" pitchFamily="34" charset="0"/>
                <a:ea typeface="Tahoma" pitchFamily="34" charset="0"/>
                <a:cs typeface="Tahoma" pitchFamily="34" charset="0"/>
              </a:rPr>
              <a:t>ዚ ክፋል ወይ ኣድራሻ መርበብ ሓበሬታ እዚ ሃደ ገጽ መርበብ ሓበሬታ እንታይ ሃበሬታ ወይ ናይ መን ምኻኑ ሓበሬታን መንገድን ይህብ፡</a:t>
            </a:r>
            <a:endParaRPr lang="ar-SA" sz="1400" b="1" dirty="0">
              <a:latin typeface="Tahoma" pitchFamily="34" charset="0"/>
              <a:ea typeface="Tahoma" pitchFamily="34" charset="0"/>
              <a:cs typeface="Tahoma" pitchFamily="34" charset="0"/>
            </a:endParaRPr>
          </a:p>
          <a:p>
            <a:pPr>
              <a:lnSpc>
                <a:spcPct val="120000"/>
              </a:lnSpc>
              <a:defRPr/>
            </a:pPr>
            <a:r>
              <a:rPr lang="en-US" sz="1400" b="1" dirty="0">
                <a:latin typeface="Tahoma" pitchFamily="34" charset="0"/>
                <a:ea typeface="Tahoma" pitchFamily="34" charset="0"/>
                <a:cs typeface="Tahoma" pitchFamily="34" charset="0"/>
              </a:rPr>
              <a:t>Com</a:t>
            </a:r>
            <a:r>
              <a:rPr lang="ti-ER" sz="1400" b="1" dirty="0">
                <a:latin typeface="Tahoma" pitchFamily="34" charset="0"/>
                <a:ea typeface="Tahoma" pitchFamily="34" charset="0"/>
                <a:cs typeface="Tahoma" pitchFamily="34" charset="0"/>
              </a:rPr>
              <a:t>/ኮም</a:t>
            </a:r>
            <a:r>
              <a:rPr lang="en-US" sz="1400" b="1"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ሕጽሮተ ቃል  </a:t>
            </a:r>
            <a:r>
              <a:rPr lang="ti-ER" sz="1400" b="1" dirty="0">
                <a:latin typeface="Tahoma" pitchFamily="34" charset="0"/>
                <a:ea typeface="Tahoma" pitchFamily="34" charset="0"/>
                <a:cs typeface="Tahoma" pitchFamily="34" charset="0"/>
              </a:rPr>
              <a:t>ካምፓኒ ኢዩ</a:t>
            </a:r>
            <a:r>
              <a:rPr lang="en-US"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እዚ ክፋልዚ ርእሲ ዓብላሊ ናይ ሓደ ገጽ ይበሃል፡ ካብ ሓደ መርበብ ሓበሬታ ናብ ካልእ መርበብ ሓበሬታ ድማ ዝተፈላለየ ምስልን ትርጉምን ኣለዎ</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ገለገለ ሕጽረጽሑፍ ንቦታ ይሕብር ኢዩ፡ ንኣብነት፡</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se</a:t>
            </a:r>
            <a:r>
              <a:rPr lang="ti-ER" sz="1400" i="1" dirty="0">
                <a:latin typeface="Tahoma" pitchFamily="34" charset="0"/>
                <a:ea typeface="Tahoma" pitchFamily="34" charset="0"/>
                <a:cs typeface="Tahoma" pitchFamily="34" charset="0"/>
              </a:rPr>
              <a:t>(.ኤስኢ)</a:t>
            </a:r>
            <a:r>
              <a:rPr lang="sv-SE" sz="1400" i="1" dirty="0">
                <a:latin typeface="Tahoma" pitchFamily="34" charset="0"/>
                <a:ea typeface="Tahoma" pitchFamily="34" charset="0"/>
                <a:cs typeface="Tahoma" pitchFamily="34" charset="0"/>
              </a:rPr>
              <a:t> – </a:t>
            </a:r>
            <a:r>
              <a:rPr lang="ti-ER" sz="1400" i="1" dirty="0">
                <a:latin typeface="Tahoma" pitchFamily="34" charset="0"/>
                <a:ea typeface="Tahoma" pitchFamily="34" charset="0"/>
                <a:cs typeface="Tahoma" pitchFamily="34" charset="0"/>
              </a:rPr>
              <a:t>ንሽወደን</a:t>
            </a:r>
            <a:r>
              <a:rPr lang="ti-ER" sz="1400" dirty="0">
                <a:latin typeface="Tahoma" pitchFamily="34" charset="0"/>
                <a:ea typeface="Tahoma" pitchFamily="34" charset="0"/>
                <a:cs typeface="Tahoma" pitchFamily="34" charset="0"/>
              </a:rPr>
              <a:t>፣</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no</a:t>
            </a:r>
            <a:r>
              <a:rPr lang="ti-ER" sz="1400" i="1" dirty="0">
                <a:latin typeface="Tahoma" pitchFamily="34" charset="0"/>
                <a:ea typeface="Tahoma" pitchFamily="34" charset="0"/>
                <a:cs typeface="Tahoma" pitchFamily="34" charset="0"/>
              </a:rPr>
              <a:t>(ኤንኦ</a:t>
            </a:r>
            <a:r>
              <a:rPr lang="sv-SE" sz="1400" i="1" dirty="0">
                <a:latin typeface="Tahoma" pitchFamily="34" charset="0"/>
                <a:ea typeface="Tahoma" pitchFamily="34" charset="0"/>
                <a:cs typeface="Tahoma" pitchFamily="34" charset="0"/>
              </a:rPr>
              <a:t> – </a:t>
            </a:r>
            <a:r>
              <a:rPr lang="ti-ER" sz="1400" i="1" dirty="0">
                <a:latin typeface="Tahoma" pitchFamily="34" charset="0"/>
                <a:ea typeface="Tahoma" pitchFamily="34" charset="0"/>
                <a:cs typeface="Tahoma" pitchFamily="34" charset="0"/>
              </a:rPr>
              <a:t>ንነርወይ</a:t>
            </a:r>
            <a:r>
              <a:rPr lang="sv-SE" sz="1400" i="1"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ወዘተ..</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ዓምዲ ገጽ መርበብ ሓበሬታ ምምሕዳራት/ኮሙናት ሽወደን ኩሉ ግዜ .</a:t>
            </a:r>
            <a:r>
              <a:rPr lang="sv-SE" sz="1400" dirty="0">
                <a:latin typeface="Tahoma" pitchFamily="34" charset="0"/>
                <a:ea typeface="Tahoma" pitchFamily="34" charset="0"/>
                <a:cs typeface="Tahoma" pitchFamily="34" charset="0"/>
              </a:rPr>
              <a:t>se</a:t>
            </a:r>
            <a:r>
              <a:rPr lang="ti-ER" sz="1400" dirty="0">
                <a:latin typeface="Tahoma" pitchFamily="34" charset="0"/>
                <a:ea typeface="Tahoma" pitchFamily="34" charset="0"/>
                <a:cs typeface="Tahoma" pitchFamily="34" charset="0"/>
              </a:rPr>
              <a:t> ኣለዎም</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ንኣብነት</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3"/>
              </a:rPr>
              <a:t>http://www.linkoping.se</a:t>
            </a:r>
            <a:r>
              <a:rPr lang="ti-ER" sz="1400" dirty="0">
                <a:latin typeface="Tahoma" pitchFamily="34" charset="0"/>
                <a:ea typeface="Tahoma" pitchFamily="34" charset="0"/>
                <a:cs typeface="Tahoma" pitchFamily="34" charset="0"/>
              </a:rPr>
              <a:t>፣</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4"/>
              </a:rPr>
              <a:t>http://www.mjolby.se</a:t>
            </a:r>
            <a:endParaRPr lang="sv-SE" sz="1400" dirty="0">
              <a:latin typeface="Tahoma" pitchFamily="34" charset="0"/>
              <a:ea typeface="Tahoma" pitchFamily="34" charset="0"/>
              <a:cs typeface="Tahoma" pitchFamily="34" charset="0"/>
            </a:endParaRPr>
          </a:p>
          <a:p>
            <a:pPr eaLnBrk="1" hangingPunct="1">
              <a:lnSpc>
                <a:spcPct val="120000"/>
              </a:lnSpc>
              <a:buNone/>
              <a:defRPr/>
            </a:pPr>
            <a:endParaRPr lang="sv-SE" sz="1400" dirty="0">
              <a:latin typeface="Tahoma" pitchFamily="34" charset="0"/>
              <a:ea typeface="Tahoma" pitchFamily="34" charset="0"/>
              <a:cs typeface="Tahoma" pitchFamily="34" charset="0"/>
            </a:endParaRPr>
          </a:p>
          <a:p>
            <a:pPr eaLnBrk="1" hangingPunct="1">
              <a:lnSpc>
                <a:spcPct val="120000"/>
              </a:lnSpc>
              <a:defRPr/>
            </a:pPr>
            <a:r>
              <a:rPr lang="ti-ER" sz="1400" dirty="0">
                <a:latin typeface="Tahoma" pitchFamily="34" charset="0"/>
                <a:ea typeface="Tahoma" pitchFamily="34" charset="0"/>
                <a:cs typeface="Tahoma" pitchFamily="34" charset="0"/>
              </a:rPr>
              <a:t>ካልኦት ሕጽሮተ ጽሑፋት ውን ኣለዉ፡ ኣብነት ተመልከት</a:t>
            </a:r>
            <a:r>
              <a:rPr lang="sv-SE" sz="1400" dirty="0">
                <a:latin typeface="Tahoma" pitchFamily="34" charset="0"/>
                <a:ea typeface="Tahoma" pitchFamily="34" charset="0"/>
                <a:cs typeface="Tahoma" pitchFamily="34" charset="0"/>
              </a:rPr>
              <a:t>:</a:t>
            </a:r>
          </a:p>
          <a:p>
            <a:pPr eaLnBrk="1" hangingPunct="1">
              <a:lnSpc>
                <a:spcPct val="80000"/>
              </a:lnSpc>
              <a:defRPr/>
            </a:pP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net</a:t>
            </a:r>
            <a:r>
              <a:rPr lang="ti-ER" sz="1400" dirty="0">
                <a:latin typeface="Tahoma" pitchFamily="34" charset="0"/>
                <a:ea typeface="Tahoma" pitchFamily="34" charset="0"/>
                <a:cs typeface="Tahoma" pitchFamily="34" charset="0"/>
              </a:rPr>
              <a:t>  ሕጽሮተ ቃል ናይ ነትዎርክ(መስመር መራኸቢ)</a:t>
            </a:r>
            <a:r>
              <a:rPr lang="en-US" sz="1400" dirty="0">
                <a:latin typeface="Tahoma" pitchFamily="34" charset="0"/>
                <a:ea typeface="Tahoma" pitchFamily="34" charset="0"/>
                <a:cs typeface="Tahoma" pitchFamily="34" charset="0"/>
              </a:rPr>
              <a:t>.</a:t>
            </a: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edu</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ሕጽሮተ ቃል ናይ</a:t>
            </a:r>
            <a:r>
              <a:rPr lang="sv-SE" sz="1400" dirty="0">
                <a:latin typeface="Tahoma" pitchFamily="34" charset="0"/>
                <a:ea typeface="Tahoma" pitchFamily="34" charset="0"/>
                <a:cs typeface="Tahoma" pitchFamily="34" charset="0"/>
              </a:rPr>
              <a:t> ት</a:t>
            </a:r>
            <a:r>
              <a:rPr lang="ti-ER" sz="1400" dirty="0">
                <a:latin typeface="Tahoma" pitchFamily="34" charset="0"/>
                <a:ea typeface="Tahoma" pitchFamily="34" charset="0"/>
                <a:cs typeface="Tahoma" pitchFamily="34" charset="0"/>
              </a:rPr>
              <a:t>ምህርቲ</a:t>
            </a:r>
            <a:endParaRPr lang="en-US" sz="1400" dirty="0">
              <a:latin typeface="Tahoma" pitchFamily="34" charset="0"/>
              <a:ea typeface="Tahoma" pitchFamily="34" charset="0"/>
              <a:cs typeface="Tahoma" pitchFamily="34" charset="0"/>
            </a:endParaRPr>
          </a:p>
          <a:p>
            <a:pPr lvl="2">
              <a:lnSpc>
                <a:spcPct val="80000"/>
              </a:lnSpc>
              <a:defRPr/>
            </a:pPr>
            <a:r>
              <a:rPr lang="en-US" sz="1400" dirty="0">
                <a:latin typeface="Tahoma" pitchFamily="34" charset="0"/>
                <a:ea typeface="Tahoma" pitchFamily="34" charset="0"/>
                <a:cs typeface="Tahoma" pitchFamily="34" charset="0"/>
              </a:rPr>
              <a:t>.</a:t>
            </a:r>
            <a:r>
              <a:rPr lang="en-US" sz="1400" dirty="0" err="1">
                <a:latin typeface="Tahoma" pitchFamily="34" charset="0"/>
                <a:ea typeface="Tahoma" pitchFamily="34" charset="0"/>
                <a:cs typeface="Tahoma" pitchFamily="34" charset="0"/>
              </a:rPr>
              <a:t>gov</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ሕጽሮተ ቃል ናይ መንግስቲ</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.info </a:t>
            </a:r>
            <a:r>
              <a:rPr lang="ti-ER" sz="1400" dirty="0">
                <a:latin typeface="Tahoma" pitchFamily="34" charset="0"/>
                <a:ea typeface="Tahoma" pitchFamily="34" charset="0"/>
                <a:cs typeface="Tahoma" pitchFamily="34" charset="0"/>
              </a:rPr>
              <a:t>ሕጽሮተ ቃል ናይ </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ሓበሬታ</a:t>
            </a:r>
            <a:r>
              <a:rPr lang="ar-IQ" sz="14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org</a:t>
            </a:r>
            <a:r>
              <a:rPr lang="sv-SE" sz="1400" dirty="0">
                <a:latin typeface="Tahoma" pitchFamily="34" charset="0"/>
                <a:ea typeface="Tahoma" pitchFamily="34" charset="0"/>
                <a:cs typeface="Tahoma" pitchFamily="34" charset="0"/>
              </a:rPr>
              <a:t> </a:t>
            </a:r>
            <a:r>
              <a:rPr lang="ti-ER" sz="1400" dirty="0">
                <a:latin typeface="Tahoma" pitchFamily="34" charset="0"/>
                <a:ea typeface="Tahoma" pitchFamily="34" charset="0"/>
                <a:cs typeface="Tahoma" pitchFamily="34" charset="0"/>
              </a:rPr>
              <a:t>ሕጽሮተ ቃል ናይ </a:t>
            </a:r>
            <a:r>
              <a:rPr lang="ar-SA" sz="1400" dirty="0">
                <a:latin typeface="Tahoma" pitchFamily="34" charset="0"/>
                <a:ea typeface="Tahoma" pitchFamily="34" charset="0"/>
                <a:cs typeface="Tahoma" pitchFamily="34" charset="0"/>
              </a:rPr>
              <a:t>ው</a:t>
            </a:r>
            <a:r>
              <a:rPr lang="ti-ER" sz="1400" dirty="0">
                <a:latin typeface="Tahoma" pitchFamily="34" charset="0"/>
                <a:ea typeface="Tahoma" pitchFamily="34" charset="0"/>
                <a:cs typeface="Tahoma" pitchFamily="34" charset="0"/>
              </a:rPr>
              <a:t>ድብ</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endParaRPr lang="sv-SE" sz="1400" dirty="0">
              <a:latin typeface="Tahoma" pitchFamily="34" charset="0"/>
              <a:ea typeface="Tahoma" pitchFamily="34" charset="0"/>
              <a:cs typeface="Tahoma" pitchFamily="34" charset="0"/>
            </a:endParaRPr>
          </a:p>
          <a:p>
            <a:pPr marL="114300" indent="0" eaLnBrk="1" hangingPunct="1">
              <a:lnSpc>
                <a:spcPct val="80000"/>
              </a:lnSpc>
              <a:buNone/>
              <a:defRPr/>
            </a:pPr>
            <a:r>
              <a:rPr lang="ti-ER" sz="1400" dirty="0">
                <a:latin typeface="Tahoma" pitchFamily="34" charset="0"/>
                <a:ea typeface="Tahoma" pitchFamily="34" charset="0"/>
                <a:cs typeface="Tahoma" pitchFamily="34" charset="0"/>
              </a:rPr>
              <a:t>እዞም ሕጽሮተቃላት እዚኣቶም ትርጉም ትሕዝቶ ናይ ሓደ መርበብ ሓበሬታ ኣይገልጹን ኢዮም</a:t>
            </a:r>
            <a:r>
              <a:rPr lang="sv-SE" sz="1400" dirty="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i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box(in)">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box(in)">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box(in)">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box(in)">
                                      <p:cBhvr>
                                        <p:cTn id="32" dur="500"/>
                                        <p:tgtEl>
                                          <p:spTgt spid="92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box(in)">
                                      <p:cBhvr>
                                        <p:cTn id="37" dur="500"/>
                                        <p:tgtEl>
                                          <p:spTgt spid="921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10" end="10"/>
                                            </p:txEl>
                                          </p:spTgt>
                                        </p:tgtEl>
                                        <p:attrNameLst>
                                          <p:attrName>style.visibility</p:attrName>
                                        </p:attrNameLst>
                                      </p:cBhvr>
                                      <p:to>
                                        <p:strVal val="visible"/>
                                      </p:to>
                                    </p:set>
                                    <p:animEffect transition="in" filter="box(in)">
                                      <p:cBhvr>
                                        <p:cTn id="42" dur="500"/>
                                        <p:tgtEl>
                                          <p:spTgt spid="9219">
                                            <p:txEl>
                                              <p:pRg st="10" end="10"/>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219">
                                            <p:txEl>
                                              <p:pRg st="11" end="11"/>
                                            </p:txEl>
                                          </p:spTgt>
                                        </p:tgtEl>
                                        <p:attrNameLst>
                                          <p:attrName>style.visibility</p:attrName>
                                        </p:attrNameLst>
                                      </p:cBhvr>
                                      <p:to>
                                        <p:strVal val="visible"/>
                                      </p:to>
                                    </p:set>
                                    <p:animEffect transition="in" filter="box(in)">
                                      <p:cBhvr>
                                        <p:cTn id="45" dur="500"/>
                                        <p:tgtEl>
                                          <p:spTgt spid="9219">
                                            <p:txEl>
                                              <p:pRg st="11" end="11"/>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219">
                                            <p:txEl>
                                              <p:pRg st="12" end="12"/>
                                            </p:txEl>
                                          </p:spTgt>
                                        </p:tgtEl>
                                        <p:attrNameLst>
                                          <p:attrName>style.visibility</p:attrName>
                                        </p:attrNameLst>
                                      </p:cBhvr>
                                      <p:to>
                                        <p:strVal val="visible"/>
                                      </p:to>
                                    </p:set>
                                    <p:animEffect transition="in" filter="box(in)">
                                      <p:cBhvr>
                                        <p:cTn id="48" dur="500"/>
                                        <p:tgtEl>
                                          <p:spTgt spid="9219">
                                            <p:txEl>
                                              <p:pRg st="12" end="12"/>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219">
                                            <p:txEl>
                                              <p:pRg st="13" end="13"/>
                                            </p:txEl>
                                          </p:spTgt>
                                        </p:tgtEl>
                                        <p:attrNameLst>
                                          <p:attrName>style.visibility</p:attrName>
                                        </p:attrNameLst>
                                      </p:cBhvr>
                                      <p:to>
                                        <p:strVal val="visible"/>
                                      </p:to>
                                    </p:set>
                                    <p:animEffect transition="in" filter="box(in)">
                                      <p:cBhvr>
                                        <p:cTn id="51" dur="500"/>
                                        <p:tgtEl>
                                          <p:spTgt spid="9219">
                                            <p:txEl>
                                              <p:pRg st="13" end="13"/>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9219">
                                            <p:txEl>
                                              <p:pRg st="14" end="14"/>
                                            </p:txEl>
                                          </p:spTgt>
                                        </p:tgtEl>
                                        <p:attrNameLst>
                                          <p:attrName>style.visibility</p:attrName>
                                        </p:attrNameLst>
                                      </p:cBhvr>
                                      <p:to>
                                        <p:strVal val="visible"/>
                                      </p:to>
                                    </p:set>
                                    <p:animEffect transition="in" filter="box(in)">
                                      <p:cBhvr>
                                        <p:cTn id="54" dur="500"/>
                                        <p:tgtEl>
                                          <p:spTgt spid="9219">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9219">
                                            <p:txEl>
                                              <p:pRg st="16" end="16"/>
                                            </p:txEl>
                                          </p:spTgt>
                                        </p:tgtEl>
                                        <p:attrNameLst>
                                          <p:attrName>style.visibility</p:attrName>
                                        </p:attrNameLst>
                                      </p:cBhvr>
                                      <p:to>
                                        <p:strVal val="visible"/>
                                      </p:to>
                                    </p:set>
                                    <p:animEffect transition="in" filter="box(in)">
                                      <p:cBhvr>
                                        <p:cTn id="59" dur="500"/>
                                        <p:tgtEl>
                                          <p:spTgt spid="921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0"/>
            <a:ext cx="8229600" cy="476672"/>
          </a:xfrm>
        </p:spPr>
        <p:txBody>
          <a:bodyPr>
            <a:noAutofit/>
          </a:bodyPr>
          <a:lstStyle/>
          <a:p>
            <a:pPr eaLnBrk="1" hangingPunct="1">
              <a:defRPr/>
            </a:pPr>
            <a:r>
              <a:rPr lang="ti-ER" sz="4000" dirty="0">
                <a:solidFill>
                  <a:schemeClr val="tx2"/>
                </a:solidFill>
                <a:latin typeface="Tahoma" pitchFamily="34" charset="0"/>
                <a:ea typeface="Tahoma" pitchFamily="34" charset="0"/>
                <a:cs typeface="Tahoma" pitchFamily="34" charset="0"/>
              </a:rPr>
              <a:t>መቆጻጸሪ ኣንበብቲ መርበብ</a:t>
            </a:r>
            <a:endParaRPr lang="sv-SE" sz="4000" dirty="0">
              <a:solidFill>
                <a:schemeClr val="tx2"/>
              </a:solidFill>
              <a:latin typeface="Tahoma" pitchFamily="34" charset="0"/>
              <a:ea typeface="Tahoma" pitchFamily="34" charset="0"/>
              <a:cs typeface="Tahoma" pitchFamily="34" charset="0"/>
            </a:endParaRPr>
          </a:p>
        </p:txBody>
      </p:sp>
      <p:sp>
        <p:nvSpPr>
          <p:cNvPr id="11271" name="Rectangle 7"/>
          <p:cNvSpPr>
            <a:spLocks noGrp="1" noChangeArrowheads="1"/>
          </p:cNvSpPr>
          <p:nvPr>
            <p:ph type="body" sz="half" idx="1"/>
          </p:nvPr>
        </p:nvSpPr>
        <p:spPr>
          <a:xfrm>
            <a:off x="512763" y="548681"/>
            <a:ext cx="8795320" cy="1038820"/>
          </a:xfrm>
        </p:spPr>
        <p:txBody>
          <a:bodyPr>
            <a:normAutofit/>
          </a:bodyPr>
          <a:lstStyle/>
          <a:p>
            <a:pPr algn="l" eaLnBrk="1" hangingPunct="1">
              <a:lnSpc>
                <a:spcPct val="80000"/>
              </a:lnSpc>
              <a:buNone/>
              <a:defRPr/>
            </a:pPr>
            <a:r>
              <a:rPr lang="ti-ER" sz="1600" dirty="0">
                <a:latin typeface="Tahoma" pitchFamily="34" charset="0"/>
                <a:ea typeface="Tahoma" pitchFamily="34" charset="0"/>
                <a:cs typeface="Tahoma" pitchFamily="34" charset="0"/>
              </a:rPr>
              <a:t>ኢንተርነት ኤክስፕሎር መሪጽና ኣሎና ምኽንያቱ ዝበዝሐ ኣገልግሎት ዘለዎ ኣንባቢ ስለዝኾነ</a:t>
            </a:r>
            <a:endParaRPr lang="sv-SE" sz="1600" dirty="0">
              <a:latin typeface="Tahoma" pitchFamily="34" charset="0"/>
              <a:ea typeface="Tahoma" pitchFamily="34" charset="0"/>
              <a:cs typeface="Tahoma" pitchFamily="34" charset="0"/>
            </a:endParaRPr>
          </a:p>
        </p:txBody>
      </p:sp>
      <p:pic>
        <p:nvPicPr>
          <p:cNvPr id="7172" name="Picture 9"/>
          <p:cNvPicPr>
            <a:picLocks noGrp="1" noChangeAspect="1" noChangeArrowheads="1"/>
          </p:cNvPicPr>
          <p:nvPr>
            <p:ph sz="half" idx="2"/>
          </p:nvPr>
        </p:nvPicPr>
        <p:blipFill>
          <a:blip r:embed="rId2" cstate="print"/>
          <a:srcRect/>
          <a:stretch>
            <a:fillRect/>
          </a:stretch>
        </p:blipFill>
        <p:spPr>
          <a:xfrm>
            <a:off x="72008" y="1244712"/>
            <a:ext cx="9144000" cy="5445125"/>
          </a:xfrm>
        </p:spPr>
      </p:pic>
      <p:sp>
        <p:nvSpPr>
          <p:cNvPr id="7173" name="AutoShape 10"/>
          <p:cNvSpPr>
            <a:spLocks noChangeArrowheads="1"/>
          </p:cNvSpPr>
          <p:nvPr/>
        </p:nvSpPr>
        <p:spPr bwMode="auto">
          <a:xfrm>
            <a:off x="0" y="836712"/>
            <a:ext cx="908050" cy="457200"/>
          </a:xfrm>
          <a:prstGeom prst="wedgeEllipseCallout">
            <a:avLst>
              <a:gd name="adj1" fmla="val -10377"/>
              <a:gd name="adj2" fmla="val 96389"/>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ንድሕሪት</a:t>
            </a:r>
            <a:endParaRPr lang="sv-SE" sz="1200" b="1" dirty="0">
              <a:ea typeface="Tahoma" pitchFamily="34" charset="0"/>
              <a:cs typeface="Tahoma" pitchFamily="34" charset="0"/>
            </a:endParaRPr>
          </a:p>
        </p:txBody>
      </p:sp>
      <p:sp>
        <p:nvSpPr>
          <p:cNvPr id="7174" name="AutoShape 11"/>
          <p:cNvSpPr>
            <a:spLocks noChangeArrowheads="1"/>
          </p:cNvSpPr>
          <p:nvPr/>
        </p:nvSpPr>
        <p:spPr bwMode="auto">
          <a:xfrm>
            <a:off x="971600" y="908720"/>
            <a:ext cx="1080120" cy="432048"/>
          </a:xfrm>
          <a:prstGeom prst="wedgeEllipseCallout">
            <a:avLst>
              <a:gd name="adj1" fmla="val -73285"/>
              <a:gd name="adj2" fmla="val 113011"/>
            </a:avLst>
          </a:prstGeom>
          <a:solidFill>
            <a:schemeClr val="accent1">
              <a:lumMod val="40000"/>
              <a:lumOff val="60000"/>
            </a:schemeClr>
          </a:solidFill>
          <a:ln w="9525">
            <a:solidFill>
              <a:schemeClr val="tx1"/>
            </a:solidFill>
            <a:miter lim="800000"/>
            <a:headEnd/>
            <a:tailEnd/>
          </a:ln>
        </p:spPr>
        <p:txBody>
          <a:bodyPr/>
          <a:lstStyle/>
          <a:p>
            <a:pPr algn="ctr"/>
            <a:r>
              <a:rPr lang="ti-ER" sz="1200" b="1" dirty="0">
                <a:ea typeface="Tahoma" pitchFamily="34" charset="0"/>
                <a:cs typeface="Tahoma" pitchFamily="34" charset="0"/>
              </a:rPr>
              <a:t>ንቕድሚት</a:t>
            </a:r>
            <a:endParaRPr lang="sv-SE" sz="1200" b="1" dirty="0">
              <a:ea typeface="Tahoma" pitchFamily="34" charset="0"/>
              <a:cs typeface="Tahoma" pitchFamily="34" charset="0"/>
            </a:endParaRPr>
          </a:p>
        </p:txBody>
      </p:sp>
      <p:sp>
        <p:nvSpPr>
          <p:cNvPr id="7175" name="AutoShape 12"/>
          <p:cNvSpPr>
            <a:spLocks noChangeArrowheads="1"/>
          </p:cNvSpPr>
          <p:nvPr/>
        </p:nvSpPr>
        <p:spPr bwMode="auto">
          <a:xfrm>
            <a:off x="3275856" y="1916832"/>
            <a:ext cx="1049511" cy="296864"/>
          </a:xfrm>
          <a:prstGeom prst="wedgeRoundRectCallout">
            <a:avLst>
              <a:gd name="adj1" fmla="val 64591"/>
              <a:gd name="adj2" fmla="val 82291"/>
              <a:gd name="adj3" fmla="val 16667"/>
            </a:avLst>
          </a:prstGeom>
          <a:solidFill>
            <a:schemeClr val="accent1">
              <a:lumMod val="40000"/>
              <a:lumOff val="60000"/>
            </a:schemeClr>
          </a:solidFill>
          <a:ln w="9525">
            <a:solidFill>
              <a:schemeClr val="tx1"/>
            </a:solidFill>
            <a:miter lim="800000"/>
            <a:headEnd/>
            <a:tailEnd/>
          </a:ln>
        </p:spPr>
        <p:txBody>
          <a:bodyPr/>
          <a:lstStyle/>
          <a:p>
            <a:pPr algn="r"/>
            <a:r>
              <a:rPr lang="ti-ER" sz="1200" b="1" dirty="0">
                <a:ea typeface="Tahoma" pitchFamily="34" charset="0"/>
                <a:cs typeface="Tahoma" pitchFamily="34" charset="0"/>
              </a:rPr>
              <a:t>መበገሲ ገጽ</a:t>
            </a:r>
            <a:endParaRPr lang="sv-SE" sz="1200" b="1" dirty="0">
              <a:ea typeface="Tahoma" pitchFamily="34" charset="0"/>
              <a:cs typeface="Tahoma" pitchFamily="34" charset="0"/>
            </a:endParaRPr>
          </a:p>
        </p:txBody>
      </p:sp>
      <p:sp>
        <p:nvSpPr>
          <p:cNvPr id="22535" name="AutoShape 13"/>
          <p:cNvSpPr>
            <a:spLocks noChangeArrowheads="1"/>
          </p:cNvSpPr>
          <p:nvPr/>
        </p:nvSpPr>
        <p:spPr bwMode="auto">
          <a:xfrm>
            <a:off x="4644008" y="1772816"/>
            <a:ext cx="1296417" cy="504775"/>
          </a:xfrm>
          <a:prstGeom prst="wedgeEllipseCallout">
            <a:avLst>
              <a:gd name="adj1" fmla="val 51847"/>
              <a:gd name="adj2" fmla="val 47200"/>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ስእሊ ሕትመት</a:t>
            </a:r>
            <a:endParaRPr lang="sv-SE" sz="1200" b="1" dirty="0">
              <a:ea typeface="Tahoma" pitchFamily="34" charset="0"/>
              <a:cs typeface="Tahoma" pitchFamily="34" charset="0"/>
            </a:endParaRPr>
          </a:p>
        </p:txBody>
      </p:sp>
      <p:sp>
        <p:nvSpPr>
          <p:cNvPr id="7177" name="AutoShape 14"/>
          <p:cNvSpPr>
            <a:spLocks noChangeArrowheads="1"/>
          </p:cNvSpPr>
          <p:nvPr/>
        </p:nvSpPr>
        <p:spPr bwMode="auto">
          <a:xfrm>
            <a:off x="3347864" y="908720"/>
            <a:ext cx="1080120" cy="288032"/>
          </a:xfrm>
          <a:prstGeom prst="wedgeRoundRectCallout">
            <a:avLst>
              <a:gd name="adj1" fmla="val -148820"/>
              <a:gd name="adj2" fmla="val 91420"/>
              <a:gd name="adj3" fmla="val 16667"/>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ቦታ ኣርእስቲ</a:t>
            </a:r>
            <a:endParaRPr lang="sv-SE" dirty="0">
              <a:ea typeface="Tahoma" pitchFamily="34" charset="0"/>
              <a:cs typeface="Tahoma" pitchFamily="34" charset="0"/>
            </a:endParaRPr>
          </a:p>
        </p:txBody>
      </p:sp>
      <p:sp>
        <p:nvSpPr>
          <p:cNvPr id="7178" name="AutoShape 15"/>
          <p:cNvSpPr>
            <a:spLocks noChangeArrowheads="1"/>
          </p:cNvSpPr>
          <p:nvPr/>
        </p:nvSpPr>
        <p:spPr bwMode="auto">
          <a:xfrm>
            <a:off x="1115616" y="2708920"/>
            <a:ext cx="1656184" cy="315914"/>
          </a:xfrm>
          <a:prstGeom prst="wedgeRoundRectCallout">
            <a:avLst>
              <a:gd name="adj1" fmla="val -85968"/>
              <a:gd name="adj2" fmla="val -153333"/>
              <a:gd name="adj3" fmla="val 16667"/>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ዝርዝር ምሩጻት ኣርእስታት</a:t>
            </a:r>
            <a:endParaRPr lang="sv-SE" dirty="0">
              <a:ea typeface="Tahoma" pitchFamily="34" charset="0"/>
              <a:cs typeface="Tahoma" pitchFamily="34" charset="0"/>
            </a:endParaRPr>
          </a:p>
        </p:txBody>
      </p:sp>
      <p:sp>
        <p:nvSpPr>
          <p:cNvPr id="7179" name="AutoShape 16"/>
          <p:cNvSpPr>
            <a:spLocks noChangeArrowheads="1"/>
          </p:cNvSpPr>
          <p:nvPr/>
        </p:nvSpPr>
        <p:spPr bwMode="auto">
          <a:xfrm>
            <a:off x="6156324" y="2852738"/>
            <a:ext cx="1079847" cy="360238"/>
          </a:xfrm>
          <a:prstGeom prst="wedgeRoundRectCallout">
            <a:avLst>
              <a:gd name="adj1" fmla="val -25824"/>
              <a:gd name="adj2" fmla="val -192613"/>
              <a:gd name="adj3" fmla="val 16667"/>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ዓውዲ መቆጻጸሪ</a:t>
            </a:r>
            <a:r>
              <a:rPr lang="sv-SE" sz="1200" b="1" dirty="0">
                <a:solidFill>
                  <a:srgbClr val="FF0000"/>
                </a:solidFill>
                <a:ea typeface="Tahoma" pitchFamily="34" charset="0"/>
                <a:cs typeface="Tahoma" pitchFamily="34" charset="0"/>
              </a:rPr>
              <a:t> </a:t>
            </a:r>
            <a:endParaRPr lang="sv-SE" dirty="0">
              <a:ea typeface="Tahoma" pitchFamily="34" charset="0"/>
              <a:cs typeface="Tahoma" pitchFamily="34" charset="0"/>
            </a:endParaRPr>
          </a:p>
        </p:txBody>
      </p:sp>
      <p:sp>
        <p:nvSpPr>
          <p:cNvPr id="7180" name="AutoShape 17"/>
          <p:cNvSpPr>
            <a:spLocks noChangeArrowheads="1"/>
          </p:cNvSpPr>
          <p:nvPr/>
        </p:nvSpPr>
        <p:spPr bwMode="auto">
          <a:xfrm>
            <a:off x="6876256" y="1340768"/>
            <a:ext cx="1584176" cy="288032"/>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a:r>
              <a:rPr lang="ti-ER" sz="1200" b="1" dirty="0">
                <a:ea typeface="Tahoma" pitchFamily="34" charset="0"/>
                <a:cs typeface="Tahoma" pitchFamily="34" charset="0"/>
              </a:rPr>
              <a:t>ናይ መድለዪ ሞቶረ</a:t>
            </a:r>
            <a:endParaRPr lang="sv-SE" sz="1200" b="1" dirty="0">
              <a:ea typeface="Tahoma" pitchFamily="34" charset="0"/>
              <a:cs typeface="Tahoma" pitchFamily="34" charset="0"/>
            </a:endParaRPr>
          </a:p>
        </p:txBody>
      </p:sp>
      <p:sp>
        <p:nvSpPr>
          <p:cNvPr id="7181" name="AutoShape 18"/>
          <p:cNvSpPr>
            <a:spLocks noChangeArrowheads="1"/>
          </p:cNvSpPr>
          <p:nvPr/>
        </p:nvSpPr>
        <p:spPr bwMode="auto">
          <a:xfrm>
            <a:off x="6156324" y="1659510"/>
            <a:ext cx="1079847" cy="512888"/>
          </a:xfrm>
          <a:prstGeom prst="wedgeRoundRectCallout">
            <a:avLst>
              <a:gd name="adj1" fmla="val -333992"/>
              <a:gd name="adj2" fmla="val -26208"/>
              <a:gd name="adj3" fmla="val 16667"/>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መስመር ዝርዝር ሓበሬታ</a:t>
            </a:r>
            <a:endParaRPr lang="sv-SE" sz="1200" b="1" dirty="0">
              <a:ea typeface="Tahoma" pitchFamily="34" charset="0"/>
              <a:cs typeface="Tahoma" pitchFamily="34" charset="0"/>
            </a:endParaRPr>
          </a:p>
        </p:txBody>
      </p:sp>
      <p:sp>
        <p:nvSpPr>
          <p:cNvPr id="14" name="AutoShape 14"/>
          <p:cNvSpPr>
            <a:spLocks noChangeArrowheads="1"/>
          </p:cNvSpPr>
          <p:nvPr/>
        </p:nvSpPr>
        <p:spPr bwMode="auto">
          <a:xfrm>
            <a:off x="5148064" y="908720"/>
            <a:ext cx="1187450" cy="342900"/>
          </a:xfrm>
          <a:prstGeom prst="wedgeRoundRectCallout">
            <a:avLst>
              <a:gd name="adj1" fmla="val -253102"/>
              <a:gd name="adj2" fmla="val 142037"/>
              <a:gd name="adj3" fmla="val 16667"/>
            </a:avLst>
          </a:prstGeom>
          <a:solidFill>
            <a:schemeClr val="accent1">
              <a:lumMod val="40000"/>
              <a:lumOff val="60000"/>
            </a:schemeClr>
          </a:solidFill>
          <a:ln w="9525">
            <a:solidFill>
              <a:schemeClr val="tx1"/>
            </a:solidFill>
            <a:miter lim="800000"/>
            <a:headEnd/>
            <a:tailEnd/>
          </a:ln>
        </p:spPr>
        <p:txBody>
          <a:bodyPr/>
          <a:lstStyle/>
          <a:p>
            <a:r>
              <a:rPr lang="ti-ER" sz="1200" b="1" dirty="0">
                <a:ea typeface="Tahoma" pitchFamily="34" charset="0"/>
                <a:cs typeface="Tahoma" pitchFamily="34" charset="0"/>
              </a:rPr>
              <a:t>ቦታ ኣድራሻ</a:t>
            </a:r>
            <a:endParaRPr lang="sv-SE"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barn(inVertical)">
                                      <p:cBhvr>
                                        <p:cTn id="32" dur="500"/>
                                        <p:tgtEl>
                                          <p:spTgt spid="718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9"/>
                                        </p:tgtEl>
                                        <p:attrNameLst>
                                          <p:attrName>style.visibility</p:attrName>
                                        </p:attrNameLst>
                                      </p:cBhvr>
                                      <p:to>
                                        <p:strVal val="visible"/>
                                      </p:to>
                                    </p:set>
                                    <p:animEffect transition="in" filter="barn(inVertical)">
                                      <p:cBhvr>
                                        <p:cTn id="37" dur="500"/>
                                        <p:tgtEl>
                                          <p:spTgt spid="717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5"/>
                                        </p:tgtEl>
                                        <p:attrNameLst>
                                          <p:attrName>style.visibility</p:attrName>
                                        </p:attrNameLst>
                                      </p:cBhvr>
                                      <p:to>
                                        <p:strVal val="visible"/>
                                      </p:to>
                                    </p:set>
                                    <p:animEffect transition="in" filter="barn(inVertical)">
                                      <p:cBhvr>
                                        <p:cTn id="42" dur="500"/>
                                        <p:tgtEl>
                                          <p:spTgt spid="717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8"/>
                                        </p:tgtEl>
                                        <p:attrNameLst>
                                          <p:attrName>style.visibility</p:attrName>
                                        </p:attrNameLst>
                                      </p:cBhvr>
                                      <p:to>
                                        <p:strVal val="visible"/>
                                      </p:to>
                                    </p:set>
                                    <p:animEffect transition="in" filter="barn(inVertical)">
                                      <p:cBhvr>
                                        <p:cTn id="47" dur="500"/>
                                        <p:tgtEl>
                                          <p:spTgt spid="717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3"/>
                                        </p:tgtEl>
                                        <p:attrNameLst>
                                          <p:attrName>style.visibility</p:attrName>
                                        </p:attrNameLst>
                                      </p:cBhvr>
                                      <p:to>
                                        <p:strVal val="visible"/>
                                      </p:to>
                                    </p:set>
                                    <p:animEffect transition="in" filter="barn(inVertical)">
                                      <p:cBhvr>
                                        <p:cTn id="52" dur="500"/>
                                        <p:tgtEl>
                                          <p:spTgt spid="717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barn(inVertical)">
                                      <p:cBhvr>
                                        <p:cTn id="57" dur="500"/>
                                        <p:tgtEl>
                                          <p:spTgt spid="717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535"/>
                                        </p:tgtEl>
                                        <p:attrNameLst>
                                          <p:attrName>style.visibility</p:attrName>
                                        </p:attrNameLst>
                                      </p:cBhvr>
                                      <p:to>
                                        <p:strVal val="visible"/>
                                      </p:to>
                                    </p:set>
                                    <p:animEffect transition="in" filter="barn(inVertical)">
                                      <p:cBhvr>
                                        <p:cTn id="62"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22535" grpId="0" animBg="1"/>
      <p:bldP spid="7177" grpId="0" animBg="1"/>
      <p:bldP spid="7178" grpId="0" animBg="1"/>
      <p:bldP spid="7179" grpId="0" animBg="1"/>
      <p:bldP spid="7180" grpId="0" animBg="1"/>
      <p:bldP spid="718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l" eaLnBrk="1" hangingPunct="1">
              <a:defRPr/>
            </a:pPr>
            <a:r>
              <a:rPr lang="ti-ER" sz="4000" dirty="0">
                <a:solidFill>
                  <a:schemeClr val="tx2"/>
                </a:solidFill>
                <a:latin typeface="Tahoma" pitchFamily="34" charset="0"/>
                <a:ea typeface="Tahoma" pitchFamily="34" charset="0"/>
                <a:cs typeface="Tahoma" pitchFamily="34" charset="0"/>
              </a:rPr>
              <a:t>ቦታ ኣርእስቲ</a:t>
            </a:r>
            <a:r>
              <a:rPr lang="sv-SE" dirty="0">
                <a:solidFill>
                  <a:schemeClr val="tx2"/>
                </a:solidFill>
                <a:latin typeface="Tahoma" pitchFamily="34" charset="0"/>
                <a:ea typeface="Tahoma" pitchFamily="34" charset="0"/>
                <a:cs typeface="Tahoma" pitchFamily="34" charset="0"/>
              </a:rPr>
              <a:t> </a:t>
            </a:r>
          </a:p>
        </p:txBody>
      </p:sp>
      <p:sp>
        <p:nvSpPr>
          <p:cNvPr id="14341" name="Rectangle 5"/>
          <p:cNvSpPr>
            <a:spLocks noGrp="1" noChangeArrowheads="1"/>
          </p:cNvSpPr>
          <p:nvPr>
            <p:ph type="body" sz="half" idx="1"/>
          </p:nvPr>
        </p:nvSpPr>
        <p:spPr>
          <a:xfrm>
            <a:off x="457200" y="1628775"/>
            <a:ext cx="8229600" cy="2305050"/>
          </a:xfrm>
        </p:spPr>
        <p:txBody>
          <a:bodyPr/>
          <a:lstStyle/>
          <a:p>
            <a:pPr eaLnBrk="1" hangingPunct="1">
              <a:defRPr/>
            </a:pPr>
            <a:r>
              <a:rPr lang="ti-ER" sz="2800" dirty="0">
                <a:latin typeface="Tahoma" pitchFamily="34" charset="0"/>
                <a:ea typeface="Tahoma" pitchFamily="34" charset="0"/>
                <a:cs typeface="Tahoma" pitchFamily="34" charset="0"/>
              </a:rPr>
              <a:t>ናይቲ ተኸፊቱ ዘሎ ገጽ መርበብ ሓበሬታ የርኢ</a:t>
            </a:r>
            <a:r>
              <a:rPr lang="sv-SE" sz="2800" dirty="0">
                <a:latin typeface="Tahoma" pitchFamily="34" charset="0"/>
                <a:ea typeface="Tahoma" pitchFamily="34" charset="0"/>
                <a:cs typeface="Tahoma" pitchFamily="34" charset="0"/>
              </a:rPr>
              <a:t>. </a:t>
            </a:r>
            <a:r>
              <a:rPr lang="ti-ER" sz="2800" dirty="0">
                <a:latin typeface="Tahoma" pitchFamily="34" charset="0"/>
                <a:ea typeface="Tahoma" pitchFamily="34" charset="0"/>
                <a:cs typeface="Tahoma" pitchFamily="34" charset="0"/>
              </a:rPr>
              <a:t>ኣብ ጸጋማይ ጎድኒ ዘለዉ ምልክታት፡</a:t>
            </a:r>
            <a:r>
              <a:rPr lang="sv-SE" sz="2800" dirty="0">
                <a:latin typeface="Tahoma" pitchFamily="34" charset="0"/>
                <a:ea typeface="Tahoma" pitchFamily="34" charset="0"/>
                <a:cs typeface="Tahoma" pitchFamily="34" charset="0"/>
              </a:rPr>
              <a:t> </a:t>
            </a:r>
            <a:r>
              <a:rPr lang="ti-ER" sz="2800" b="1" dirty="0">
                <a:latin typeface="Tahoma" pitchFamily="34" charset="0"/>
                <a:ea typeface="Tahoma" pitchFamily="34" charset="0"/>
                <a:cs typeface="Tahoma" pitchFamily="34" charset="0"/>
              </a:rPr>
              <a:t>መንኣሲ፣</a:t>
            </a:r>
            <a:r>
              <a:rPr lang="sv-SE" sz="2800" b="1" dirty="0">
                <a:latin typeface="Tahoma" pitchFamily="34" charset="0"/>
                <a:ea typeface="Tahoma" pitchFamily="34" charset="0"/>
                <a:cs typeface="Tahoma" pitchFamily="34" charset="0"/>
              </a:rPr>
              <a:t> </a:t>
            </a:r>
            <a:r>
              <a:rPr lang="ti-ER" sz="2800" b="1" dirty="0">
                <a:latin typeface="Tahoma" pitchFamily="34" charset="0"/>
                <a:ea typeface="Tahoma" pitchFamily="34" charset="0"/>
                <a:cs typeface="Tahoma" pitchFamily="34" charset="0"/>
              </a:rPr>
              <a:t>መግጀፊ</a:t>
            </a:r>
            <a:r>
              <a:rPr lang="sv-SE" sz="2800" b="1" dirty="0">
                <a:latin typeface="Tahoma" pitchFamily="34" charset="0"/>
                <a:ea typeface="Tahoma" pitchFamily="34" charset="0"/>
                <a:cs typeface="Tahoma" pitchFamily="34" charset="0"/>
              </a:rPr>
              <a:t> </a:t>
            </a:r>
            <a:r>
              <a:rPr lang="ti-ER" sz="2800" dirty="0">
                <a:latin typeface="Tahoma" pitchFamily="34" charset="0"/>
                <a:ea typeface="Tahoma" pitchFamily="34" charset="0"/>
                <a:cs typeface="Tahoma" pitchFamily="34" charset="0"/>
              </a:rPr>
              <a:t>ከምኡ ውን</a:t>
            </a:r>
            <a:r>
              <a:rPr lang="sv-SE" sz="2800" dirty="0">
                <a:latin typeface="Tahoma" pitchFamily="34" charset="0"/>
                <a:ea typeface="Tahoma" pitchFamily="34" charset="0"/>
                <a:cs typeface="Tahoma" pitchFamily="34" charset="0"/>
              </a:rPr>
              <a:t> </a:t>
            </a:r>
            <a:r>
              <a:rPr lang="ti-ER" sz="2800" b="1" dirty="0">
                <a:latin typeface="Tahoma" pitchFamily="34" charset="0"/>
                <a:ea typeface="Tahoma" pitchFamily="34" charset="0"/>
                <a:cs typeface="Tahoma" pitchFamily="34" charset="0"/>
              </a:rPr>
              <a:t>መዕጸዊ ኢዮም፡፡</a:t>
            </a:r>
            <a:endParaRPr lang="sv-SE" sz="2800" dirty="0">
              <a:latin typeface="Tahoma" pitchFamily="34" charset="0"/>
              <a:ea typeface="Tahoma" pitchFamily="34" charset="0"/>
              <a:cs typeface="Tahoma" pitchFamily="34" charset="0"/>
            </a:endParaRP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sv-SE">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l" eaLnBrk="1" hangingPunct="1">
              <a:defRPr/>
            </a:pPr>
            <a:r>
              <a:rPr lang="ar-IQ" sz="4000" dirty="0">
                <a:latin typeface="Tahoma" pitchFamily="34" charset="0"/>
                <a:ea typeface="Tahoma" pitchFamily="34" charset="0"/>
                <a:cs typeface="Tahoma" pitchFamily="34" charset="0"/>
              </a:rPr>
              <a:t> </a:t>
            </a:r>
            <a:r>
              <a:rPr lang="ti-ER" sz="4000" dirty="0">
                <a:solidFill>
                  <a:schemeClr val="tx2"/>
                </a:solidFill>
                <a:latin typeface="Tahoma" pitchFamily="34" charset="0"/>
                <a:ea typeface="Tahoma" pitchFamily="34" charset="0"/>
                <a:cs typeface="Tahoma" pitchFamily="34" charset="0"/>
              </a:rPr>
              <a:t>ቦታ ኣድራሻ</a:t>
            </a:r>
            <a:r>
              <a:rPr lang="ar-IQ" sz="4000" dirty="0">
                <a:latin typeface="Tahoma" pitchFamily="34" charset="0"/>
                <a:ea typeface="Tahoma" pitchFamily="34" charset="0"/>
                <a:cs typeface="Tahoma" pitchFamily="34" charset="0"/>
              </a:rPr>
              <a:t> </a:t>
            </a:r>
            <a:endParaRPr lang="sv-SE"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412776"/>
            <a:ext cx="8229600" cy="2549624"/>
          </a:xfrm>
        </p:spPr>
        <p:txBody>
          <a:bodyPr/>
          <a:lstStyle/>
          <a:p>
            <a:pPr eaLnBrk="1" hangingPunct="1">
              <a:defRPr/>
            </a:pPr>
            <a:r>
              <a:rPr lang="ti-ER" sz="2800" dirty="0">
                <a:latin typeface="Tahoma" pitchFamily="34" charset="0"/>
                <a:ea typeface="Tahoma" pitchFamily="34" charset="0"/>
                <a:cs typeface="Tahoma" pitchFamily="34" charset="0"/>
              </a:rPr>
              <a:t>እቲ ምሉእ ኣድራሻ ናይ ሓደ ገጽ መርበብ ሓበሬታ ኣብቲ ጸጋማይ ወገን ክፉት ቦታ ይጸሓፍ</a:t>
            </a:r>
            <a:r>
              <a:rPr lang="sv-SE" sz="2800" dirty="0">
                <a:latin typeface="Tahoma" pitchFamily="34" charset="0"/>
                <a:ea typeface="Tahoma" pitchFamily="34" charset="0"/>
                <a:cs typeface="Tahoma" pitchFamily="34" charset="0"/>
              </a:rPr>
              <a:t>. </a:t>
            </a:r>
            <a:r>
              <a:rPr lang="ti-ER" sz="2800" dirty="0">
                <a:latin typeface="Tahoma" pitchFamily="34" charset="0"/>
                <a:ea typeface="Tahoma" pitchFamily="34" charset="0"/>
                <a:cs typeface="Tahoma" pitchFamily="34" charset="0"/>
              </a:rPr>
              <a:t>እቲ የማናይ ወገን ድማ ሞተረ ናይ መድለዪ ቦታ መርበብ ሓበሬታ ኣብ ጎጉል የርኢ </a:t>
            </a:r>
            <a:endParaRPr lang="sv-SE" sz="2800" dirty="0">
              <a:latin typeface="Tahoma" pitchFamily="34" charset="0"/>
              <a:ea typeface="Tahoma" pitchFamily="34" charset="0"/>
              <a:cs typeface="Tahoma" pitchFamily="34" charset="0"/>
            </a:endParaRPr>
          </a:p>
        </p:txBody>
      </p:sp>
      <p:pic>
        <p:nvPicPr>
          <p:cNvPr id="9220" name="Picture 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4149080"/>
            <a:ext cx="8172450" cy="1981200"/>
          </a:xfrm>
          <a:solidFill>
            <a:schemeClr val="accent1">
              <a:lumMod val="40000"/>
              <a:lumOff val="60000"/>
            </a:schemeClr>
          </a:solidFill>
          <a:ln>
            <a:solidFill>
              <a:schemeClr val="tx1"/>
            </a:solidFill>
          </a:ln>
        </p:spPr>
      </p:pic>
      <p:sp>
        <p:nvSpPr>
          <p:cNvPr id="4" name="Rectangle 3"/>
          <p:cNvSpPr/>
          <p:nvPr/>
        </p:nvSpPr>
        <p:spPr>
          <a:xfrm>
            <a:off x="5148064" y="4735551"/>
            <a:ext cx="2088232" cy="276999"/>
          </a:xfrm>
          <a:prstGeom prst="rect">
            <a:avLst/>
          </a:prstGeom>
          <a:solidFill>
            <a:schemeClr val="accent1">
              <a:lumMod val="40000"/>
              <a:lumOff val="60000"/>
            </a:schemeClr>
          </a:solidFill>
          <a:ln>
            <a:solidFill>
              <a:schemeClr val="tx1"/>
            </a:solidFill>
          </a:ln>
        </p:spPr>
        <p:txBody>
          <a:bodyPr wrap="square">
            <a:spAutoFit/>
          </a:bodyPr>
          <a:lstStyle/>
          <a:p>
            <a:r>
              <a:rPr lang="ti-ER" sz="1200" b="1" dirty="0">
                <a:ea typeface="Tahoma" pitchFamily="34" charset="0"/>
                <a:cs typeface="Tahoma" pitchFamily="34" charset="0"/>
              </a:rPr>
              <a:t>ምጽዓን ሓደ ገጽ ጠጠው ምባል</a:t>
            </a:r>
            <a:endParaRPr lang="sv-SE" sz="1200" b="1" dirty="0">
              <a:ea typeface="Tahoma" pitchFamily="34" charset="0"/>
              <a:cs typeface="Tahoma" pitchFamily="34" charset="0"/>
            </a:endParaRPr>
          </a:p>
        </p:txBody>
      </p:sp>
      <p:sp>
        <p:nvSpPr>
          <p:cNvPr id="8" name="Rectangle 7"/>
          <p:cNvSpPr/>
          <p:nvPr/>
        </p:nvSpPr>
        <p:spPr>
          <a:xfrm>
            <a:off x="3131840" y="4819300"/>
            <a:ext cx="720080" cy="1200329"/>
          </a:xfrm>
          <a:prstGeom prst="rect">
            <a:avLst/>
          </a:prstGeom>
          <a:solidFill>
            <a:schemeClr val="accent1">
              <a:lumMod val="40000"/>
              <a:lumOff val="60000"/>
            </a:schemeClr>
          </a:solidFill>
          <a:ln>
            <a:solidFill>
              <a:schemeClr val="tx1"/>
            </a:solidFill>
          </a:ln>
        </p:spPr>
        <p:txBody>
          <a:bodyPr wrap="square">
            <a:spAutoFit/>
          </a:bodyPr>
          <a:lstStyle/>
          <a:p>
            <a:r>
              <a:rPr lang="ti-ER" b="1" dirty="0">
                <a:ea typeface="Tahoma" pitchFamily="34" charset="0"/>
                <a:cs typeface="Tahoma" pitchFamily="34" charset="0"/>
              </a:rPr>
              <a:t>ስም ተዋሂቡ ዘሎ ኣድራሻ</a:t>
            </a:r>
            <a:endParaRPr lang="sv-SE" b="1" dirty="0">
              <a:ea typeface="Tahoma" pitchFamily="34" charset="0"/>
              <a:cs typeface="Tahoma" pitchFamily="34" charset="0"/>
            </a:endParaRPr>
          </a:p>
        </p:txBody>
      </p:sp>
      <p:sp>
        <p:nvSpPr>
          <p:cNvPr id="9" name="Rectangle 8"/>
          <p:cNvSpPr/>
          <p:nvPr/>
        </p:nvSpPr>
        <p:spPr>
          <a:xfrm>
            <a:off x="3995936" y="4773134"/>
            <a:ext cx="1092324" cy="461665"/>
          </a:xfrm>
          <a:prstGeom prst="rect">
            <a:avLst/>
          </a:prstGeom>
          <a:solidFill>
            <a:schemeClr val="accent1">
              <a:lumMod val="40000"/>
              <a:lumOff val="60000"/>
            </a:schemeClr>
          </a:solidFill>
          <a:ln>
            <a:solidFill>
              <a:schemeClr val="tx1"/>
            </a:solidFill>
          </a:ln>
        </p:spPr>
        <p:txBody>
          <a:bodyPr wrap="square">
            <a:spAutoFit/>
          </a:bodyPr>
          <a:lstStyle/>
          <a:p>
            <a:r>
              <a:rPr lang="ti-ER" sz="1200" b="1" dirty="0">
                <a:ea typeface="Tahoma" pitchFamily="34" charset="0"/>
                <a:cs typeface="Tahoma" pitchFamily="34" charset="0"/>
              </a:rPr>
              <a:t>እንደገና ምጽዓን ገጽ</a:t>
            </a:r>
            <a:endParaRPr lang="sv-SE" sz="1200" b="1" dirty="0">
              <a:ea typeface="Tahoma" pitchFamily="34" charset="0"/>
              <a:cs typeface="Tahoma" pitchFamily="34" charset="0"/>
            </a:endParaRPr>
          </a:p>
        </p:txBody>
      </p:sp>
      <p:sp>
        <p:nvSpPr>
          <p:cNvPr id="10" name="Rectangle 9"/>
          <p:cNvSpPr/>
          <p:nvPr/>
        </p:nvSpPr>
        <p:spPr>
          <a:xfrm>
            <a:off x="395536" y="4783599"/>
            <a:ext cx="1584176" cy="276999"/>
          </a:xfrm>
          <a:prstGeom prst="rect">
            <a:avLst/>
          </a:prstGeom>
          <a:solidFill>
            <a:schemeClr val="accent1">
              <a:lumMod val="40000"/>
              <a:lumOff val="60000"/>
            </a:schemeClr>
          </a:solidFill>
          <a:ln>
            <a:solidFill>
              <a:schemeClr val="tx1"/>
            </a:solidFill>
          </a:ln>
        </p:spPr>
        <p:txBody>
          <a:bodyPr wrap="square">
            <a:spAutoFit/>
          </a:bodyPr>
          <a:lstStyle/>
          <a:p>
            <a:r>
              <a:rPr lang="ti-ER" sz="1200" b="1" dirty="0">
                <a:ea typeface="Tahoma" pitchFamily="34" charset="0"/>
                <a:cs typeface="Tahoma" pitchFamily="34" charset="0"/>
              </a:rPr>
              <a:t>ንድሕሪት ወይ ንቕድሚት</a:t>
            </a:r>
            <a:endParaRPr lang="sv-SE" sz="12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4"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4" y="0"/>
            <a:ext cx="8412535" cy="927870"/>
          </a:xfrm>
        </p:spPr>
        <p:txBody>
          <a:bodyPr>
            <a:normAutofit/>
          </a:bodyPr>
          <a:lstStyle/>
          <a:p>
            <a:pPr algn="l" rtl="1" eaLnBrk="1" hangingPunct="1">
              <a:defRPr/>
            </a:pPr>
            <a:r>
              <a:rPr lang="ti-ER" sz="4000" dirty="0">
                <a:solidFill>
                  <a:schemeClr val="tx2"/>
                </a:solidFill>
                <a:latin typeface="Tahoma" pitchFamily="34" charset="0"/>
                <a:ea typeface="Tahoma" pitchFamily="34" charset="0"/>
                <a:cs typeface="Tahoma" pitchFamily="34" charset="0"/>
              </a:rPr>
              <a:t>መስመር ዝርዝር ሓበሬታ</a:t>
            </a:r>
            <a:endParaRPr lang="sv-SE"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500063" y="1052737"/>
            <a:ext cx="8229600" cy="720080"/>
          </a:xfrm>
        </p:spPr>
        <p:txBody>
          <a:bodyPr>
            <a:normAutofit/>
          </a:bodyPr>
          <a:lstStyle/>
          <a:p>
            <a:pPr>
              <a:buNone/>
              <a:defRPr/>
            </a:pPr>
            <a:r>
              <a:rPr lang="ti-ER" sz="2800" dirty="0">
                <a:latin typeface="Tahoma" pitchFamily="34" charset="0"/>
                <a:ea typeface="Tahoma" pitchFamily="34" charset="0"/>
                <a:cs typeface="Tahoma" pitchFamily="34" charset="0"/>
              </a:rPr>
              <a:t>እቶም ኣገደስቲ ዝርዝር ሓበሬታ ዝሓዘ ኢዩ</a:t>
            </a:r>
            <a:r>
              <a:rPr lang="sv-SE" sz="2800" dirty="0">
                <a:latin typeface="Tahoma" pitchFamily="34" charset="0"/>
                <a:ea typeface="Tahoma" pitchFamily="34" charset="0"/>
                <a:cs typeface="Tahoma" pitchFamily="34" charset="0"/>
              </a:rPr>
              <a:t>.</a:t>
            </a:r>
          </a:p>
        </p:txBody>
      </p:sp>
      <p:pic>
        <p:nvPicPr>
          <p:cNvPr id="10244" name="Picture 6"/>
          <p:cNvPicPr>
            <a:picLocks noGrp="1" noChangeAspect="1" noChangeArrowheads="1"/>
          </p:cNvPicPr>
          <p:nvPr>
            <p:ph sz="half" idx="2"/>
          </p:nvPr>
        </p:nvPicPr>
        <p:blipFill>
          <a:blip r:embed="rId2" cstate="print"/>
          <a:srcRect/>
          <a:stretch>
            <a:fillRect/>
          </a:stretch>
        </p:blipFill>
        <p:spPr>
          <a:xfrm>
            <a:off x="277083" y="1844824"/>
            <a:ext cx="8866917" cy="726356"/>
          </a:xfrm>
        </p:spPr>
      </p:pic>
      <p:sp>
        <p:nvSpPr>
          <p:cNvPr id="5" name="Rectangle 4"/>
          <p:cNvSpPr txBox="1">
            <a:spLocks noChangeArrowheads="1"/>
          </p:cNvSpPr>
          <p:nvPr/>
        </p:nvSpPr>
        <p:spPr bwMode="auto">
          <a:xfrm>
            <a:off x="595741" y="2348710"/>
            <a:ext cx="8229600" cy="713804"/>
          </a:xfrm>
          <a:prstGeom prst="rect">
            <a:avLst/>
          </a:prstGeom>
          <a:noFill/>
          <a:ln w="9525">
            <a:noFill/>
            <a:miter lim="800000"/>
            <a:headEnd/>
            <a:tailEnd/>
          </a:ln>
          <a:effectLst/>
        </p:spPr>
        <p:txBody>
          <a:bodyPr anchor="ctr"/>
          <a:lstStyle/>
          <a:p>
            <a:pPr rtl="1">
              <a:defRPr/>
            </a:pPr>
            <a:r>
              <a:rPr lang="ti-ER" sz="4000" kern="0" dirty="0">
                <a:solidFill>
                  <a:schemeClr val="tx2"/>
                </a:solidFill>
                <a:ea typeface="Tahoma" pitchFamily="34" charset="0"/>
                <a:cs typeface="Tahoma" pitchFamily="34" charset="0"/>
              </a:rPr>
              <a:t>ቦት መቆጻጸሪ</a:t>
            </a:r>
            <a:endParaRPr lang="sv-SE" sz="4000" kern="0" dirty="0">
              <a:solidFill>
                <a:schemeClr val="tx2"/>
              </a:solidFill>
              <a:ea typeface="Tahoma" pitchFamily="34" charset="0"/>
              <a:cs typeface="Tahoma" pitchFamily="34" charset="0"/>
            </a:endParaRPr>
          </a:p>
        </p:txBody>
      </p:sp>
      <p:sp>
        <p:nvSpPr>
          <p:cNvPr id="6" name="Rectangle 5"/>
          <p:cNvSpPr txBox="1">
            <a:spLocks noChangeArrowheads="1"/>
          </p:cNvSpPr>
          <p:nvPr/>
        </p:nvSpPr>
        <p:spPr bwMode="auto">
          <a:xfrm>
            <a:off x="428624" y="3062514"/>
            <a:ext cx="8229600" cy="2215133"/>
          </a:xfrm>
          <a:prstGeom prst="rect">
            <a:avLst/>
          </a:prstGeom>
          <a:noFill/>
          <a:ln w="9525">
            <a:noFill/>
            <a:miter lim="800000"/>
            <a:headEnd/>
            <a:tailEnd/>
          </a:ln>
          <a:effectLst/>
        </p:spPr>
        <p:txBody>
          <a:bodyPr/>
          <a:lstStyle/>
          <a:p>
            <a:pPr marL="342900" indent="-342900" algn="l">
              <a:spcBef>
                <a:spcPct val="20000"/>
              </a:spcBef>
              <a:buClr>
                <a:schemeClr val="hlink"/>
              </a:buClr>
              <a:buSzPct val="65000"/>
              <a:defRPr/>
            </a:pPr>
            <a:r>
              <a:rPr lang="sv-SE" sz="2800" kern="0" dirty="0">
                <a:ea typeface="Tahoma" pitchFamily="34" charset="0"/>
                <a:cs typeface="Tahoma" pitchFamily="34" charset="0"/>
              </a:rPr>
              <a:t>	</a:t>
            </a:r>
          </a:p>
          <a:p>
            <a:pPr marL="342900" indent="-342900" algn="l">
              <a:spcBef>
                <a:spcPct val="20000"/>
              </a:spcBef>
              <a:buClr>
                <a:schemeClr val="hlink"/>
              </a:buClr>
              <a:buSzPct val="65000"/>
              <a:defRPr/>
            </a:pPr>
            <a:r>
              <a:rPr lang="sv-SE" sz="2800" kern="0" dirty="0">
                <a:ea typeface="Tahoma" pitchFamily="34" charset="0"/>
                <a:cs typeface="Tahoma" pitchFamily="34" charset="0"/>
              </a:rPr>
              <a:t>	</a:t>
            </a:r>
            <a:r>
              <a:rPr lang="ti-ER" sz="2800" kern="0" dirty="0">
                <a:ea typeface="Tahoma" pitchFamily="34" charset="0"/>
                <a:cs typeface="Tahoma" pitchFamily="34" charset="0"/>
              </a:rPr>
              <a:t>እዚ ድማ እቶም ኣገደስቲ ዝርዝር ሓበሬታ ቁልፊ መሳርሒታት ዝሓዘ ኢዩ፡ ንኣብነት ከም መሕተሚ፣ መበገሲ ቦታ ወዘተ..</a:t>
            </a:r>
            <a:r>
              <a:rPr lang="sv-SE" sz="2800" kern="0" dirty="0">
                <a:ea typeface="Tahoma" pitchFamily="34" charset="0"/>
                <a:cs typeface="Tahoma" pitchFamily="34" charset="0"/>
              </a:rPr>
              <a:t>. </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625" y="5573533"/>
            <a:ext cx="8280400" cy="933808"/>
          </a:xfrm>
          <a:prstGeom prst="rect">
            <a:avLst/>
          </a:prstGeom>
          <a:noFill/>
          <a:ln w="9525">
            <a:noFill/>
            <a:miter lim="800000"/>
            <a:headEnd/>
            <a:tailEnd/>
          </a:ln>
        </p:spPr>
      </p:pic>
      <p:sp>
        <p:nvSpPr>
          <p:cNvPr id="2" name="Oval Callout 1"/>
          <p:cNvSpPr/>
          <p:nvPr/>
        </p:nvSpPr>
        <p:spPr>
          <a:xfrm>
            <a:off x="5860876" y="6040437"/>
            <a:ext cx="1368152" cy="466904"/>
          </a:xfrm>
          <a:prstGeom prst="wedgeEllipseCallout">
            <a:avLst>
              <a:gd name="adj1" fmla="val -36807"/>
              <a:gd name="adj2" fmla="val -648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ሓታሚ ጽሑፍ</a:t>
            </a:r>
            <a:endParaRPr lang="sv-SE"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3347864" y="6165304"/>
            <a:ext cx="1368152" cy="466904"/>
          </a:xfrm>
          <a:prstGeom prst="wedgeEllipseCallout">
            <a:avLst>
              <a:gd name="adj1" fmla="val 47626"/>
              <a:gd name="adj2" fmla="val -675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i-ER" sz="1200" b="1" dirty="0">
                <a:solidFill>
                  <a:schemeClr val="tx1"/>
                </a:solidFill>
                <a:latin typeface="Tahoma" pitchFamily="34" charset="0"/>
                <a:ea typeface="Tahoma" pitchFamily="34" charset="0"/>
                <a:cs typeface="Tahoma" pitchFamily="34" charset="0"/>
              </a:rPr>
              <a:t>መበገሲ ቦታ</a:t>
            </a:r>
            <a:endParaRPr lang="sv-SE" sz="14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5" grpId="0"/>
      <p:bldP spid="6" grpId="0" build="p"/>
      <p:bldP spid="2" grpId="0" animBg="1"/>
      <p:bldP spid="9"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3762</TotalTime>
  <Words>1745</Words>
  <Application>Microsoft Office PowerPoint</Application>
  <PresentationFormat>Bildspel på skärmen (4:3)</PresentationFormat>
  <Paragraphs>141</Paragraphs>
  <Slides>30</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Tahoma</vt:lpstr>
      <vt:lpstr>Office-tema</vt:lpstr>
      <vt:lpstr>PowerPoint-presentation</vt:lpstr>
      <vt:lpstr>Internet </vt:lpstr>
      <vt:lpstr>ኢንተርነት – ሓደ ዓለማዊ መርበብ ሓብሬታ</vt:lpstr>
      <vt:lpstr>ኣንባቢ መርበር</vt:lpstr>
      <vt:lpstr>ናይ መርበብ ኣድራሻ</vt:lpstr>
      <vt:lpstr>መቆጻጸሪ ኣንበብቲ መርበብ</vt:lpstr>
      <vt:lpstr>ቦታ ኣርእስቲ </vt:lpstr>
      <vt:lpstr> ቦታ ኣድራሻ </vt:lpstr>
      <vt:lpstr>መስመር ዝርዝር ሓበሬታ</vt:lpstr>
      <vt:lpstr>ፍቱዋት ኣርእስታት</vt:lpstr>
      <vt:lpstr>PowerPoint-presentation</vt:lpstr>
      <vt:lpstr>መበገሲ ገጽ/ቤት</vt:lpstr>
      <vt:lpstr>PowerPoint-presentation</vt:lpstr>
      <vt:lpstr>ምሩጻት ኣድራሻታት ምጽዓን ወይ ውን ሙግሓፍ</vt:lpstr>
      <vt:lpstr>PowerPoint-presentation</vt:lpstr>
      <vt:lpstr>ምስራዝ ታሪኽ ናይ ገጽ ሓበሬታን ግዚያዊ ፋይላትን.  </vt:lpstr>
      <vt:lpstr>PowerPoint-presentation</vt:lpstr>
      <vt:lpstr>ካብ ገጽ ሓበሬታ ምሕታም/ሓቲምካ ምውጻእ</vt:lpstr>
      <vt:lpstr>ምዕቓብ ስእሊ ካብ ገጽ መርበብ ሓበሬታ</vt:lpstr>
      <vt:lpstr>PowerPoint-presentation</vt:lpstr>
      <vt:lpstr>ኣገልግሎት ደለይቲ ሓበሬታን/ሞቶር ምድላይ ሓበሬታን</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 ተወሳኺ  ኣብቲሕቲ ተወሳኺ ዝያዳ ኣማራጺታታት ትረክብ, ኣብ ታሕቲ ተዓዘብ.</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344</cp:revision>
  <dcterms:created xsi:type="dcterms:W3CDTF">2011-12-03T10:09:13Z</dcterms:created>
  <dcterms:modified xsi:type="dcterms:W3CDTF">2023-01-10T08:57:26Z</dcterms:modified>
</cp:coreProperties>
</file>